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4"/>
  </p:sldMasterIdLst>
  <p:notesMasterIdLst>
    <p:notesMasterId r:id="rId34"/>
  </p:notesMasterIdLst>
  <p:handoutMasterIdLst>
    <p:handoutMasterId r:id="rId35"/>
  </p:handoutMasterIdLst>
  <p:sldIdLst>
    <p:sldId id="443" r:id="rId5"/>
    <p:sldId id="273" r:id="rId6"/>
    <p:sldId id="437" r:id="rId7"/>
    <p:sldId id="275" r:id="rId8"/>
    <p:sldId id="469" r:id="rId9"/>
    <p:sldId id="448" r:id="rId10"/>
    <p:sldId id="451" r:id="rId11"/>
    <p:sldId id="449" r:id="rId12"/>
    <p:sldId id="450" r:id="rId13"/>
    <p:sldId id="452" r:id="rId14"/>
    <p:sldId id="453" r:id="rId15"/>
    <p:sldId id="454" r:id="rId16"/>
    <p:sldId id="455" r:id="rId17"/>
    <p:sldId id="473" r:id="rId18"/>
    <p:sldId id="456" r:id="rId19"/>
    <p:sldId id="457" r:id="rId20"/>
    <p:sldId id="470" r:id="rId21"/>
    <p:sldId id="460" r:id="rId22"/>
    <p:sldId id="458" r:id="rId23"/>
    <p:sldId id="459" r:id="rId24"/>
    <p:sldId id="461" r:id="rId25"/>
    <p:sldId id="462" r:id="rId26"/>
    <p:sldId id="472" r:id="rId27"/>
    <p:sldId id="465" r:id="rId28"/>
    <p:sldId id="463" r:id="rId29"/>
    <p:sldId id="466" r:id="rId30"/>
    <p:sldId id="464" r:id="rId31"/>
    <p:sldId id="467" r:id="rId32"/>
    <p:sldId id="44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Beresford" initials="DB" lastIdx="1" clrIdx="0">
    <p:extLst>
      <p:ext uri="{19B8F6BF-5375-455C-9EA6-DF929625EA0E}">
        <p15:presenceInfo xmlns:p15="http://schemas.microsoft.com/office/powerpoint/2012/main" userId="3044ad7a51731c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1F7E"/>
    <a:srgbClr val="FEC600"/>
    <a:srgbClr val="C6A1CF"/>
    <a:srgbClr val="DDE1E3"/>
    <a:srgbClr val="5BC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41901-B256-4FAF-81F9-DBB96D3AC94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63D51-ACEC-4CBB-8427-C1C0434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7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D37B-6530-4E34-A0C4-79EB6FD8B8B4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15F1-D1A3-4874-9634-4A364AC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7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21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58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71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45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97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91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2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1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21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2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60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89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8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3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2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3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1871134" y="1041884"/>
            <a:ext cx="9745200" cy="628654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to add Headline here with two lines if needed</a:t>
            </a:r>
          </a:p>
        </p:txBody>
      </p:sp>
      <p:sp>
        <p:nvSpPr>
          <p:cNvPr id="21" name="Title 9"/>
          <p:cNvSpPr>
            <a:spLocks noGrp="1"/>
          </p:cNvSpPr>
          <p:nvPr>
            <p:ph type="title" hasCustomPrompt="1"/>
          </p:nvPr>
        </p:nvSpPr>
        <p:spPr>
          <a:xfrm>
            <a:off x="1871131" y="404814"/>
            <a:ext cx="9745135" cy="637070"/>
          </a:xfrm>
        </p:spPr>
        <p:txBody>
          <a:bodyPr anchor="b" anchorCtr="0"/>
          <a:lstStyle>
            <a:lvl1pPr defTabSz="685800">
              <a:lnSpc>
                <a:spcPct val="90000"/>
              </a:lnSpc>
              <a:spcBef>
                <a:spcPct val="0"/>
              </a:spcBef>
              <a:defRPr/>
            </a:lvl1pPr>
          </a:lstStyle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GB"/>
              <a:t>Click to add </a:t>
            </a:r>
            <a:r>
              <a:rPr lang="en-GB" err="1"/>
              <a:t>Heartline</a:t>
            </a:r>
            <a:r>
              <a:rPr lang="en-GB"/>
              <a:t> here with two lines if needed</a:t>
            </a:r>
          </a:p>
        </p:txBody>
      </p:sp>
      <p:sp>
        <p:nvSpPr>
          <p:cNvPr id="17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1871133" y="2109784"/>
            <a:ext cx="5323211" cy="3106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/>
            </a:lvl1pPr>
          </a:lstStyle>
          <a:p>
            <a:pPr lvl="0"/>
            <a:r>
              <a:rPr lang="en-GB" noProof="0"/>
              <a:t>Date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862" cy="3708000"/>
          </a:xfrm>
          <a:prstGeom prst="rect">
            <a:avLst/>
          </a:prstGeom>
        </p:spPr>
      </p:pic>
      <p:sp>
        <p:nvSpPr>
          <p:cNvPr id="10" name="Presenter Name">
            <a:extLst>
              <a:ext uri="{FF2B5EF4-FFF2-40B4-BE49-F238E27FC236}">
                <a16:creationId xmlns:a16="http://schemas.microsoft.com/office/drawing/2014/main" id="{63EC5819-A3F6-492D-991E-EAAB7404D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1131" y="2711252"/>
            <a:ext cx="5323210" cy="29014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baseline="0"/>
            </a:lvl1pPr>
          </a:lstStyle>
          <a:p>
            <a:pPr lvl="0"/>
            <a:r>
              <a:rPr lang="en-GB" noProof="0"/>
              <a:t>Click to enter name of Presenter here</a:t>
            </a:r>
          </a:p>
        </p:txBody>
      </p:sp>
      <p:sp>
        <p:nvSpPr>
          <p:cNvPr id="11" name="Job title">
            <a:extLst>
              <a:ext uri="{FF2B5EF4-FFF2-40B4-BE49-F238E27FC236}">
                <a16:creationId xmlns:a16="http://schemas.microsoft.com/office/drawing/2014/main" id="{925D349A-CDF0-4DF3-A6F7-6DAE0A04D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1131" y="3053347"/>
            <a:ext cx="5323210" cy="27856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1" baseline="0"/>
            </a:lvl1pPr>
          </a:lstStyle>
          <a:p>
            <a:pPr lvl="0"/>
            <a:r>
              <a:rPr lang="en-GB" noProof="0"/>
              <a:t>Click to enter Job Title here</a:t>
            </a:r>
          </a:p>
        </p:txBody>
      </p:sp>
    </p:spTree>
    <p:extLst>
      <p:ext uri="{BB962C8B-B14F-4D97-AF65-F5344CB8AC3E}">
        <p14:creationId xmlns:p14="http://schemas.microsoft.com/office/powerpoint/2010/main" val="2367903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3809" userDrawn="1">
          <p15:clr>
            <a:srgbClr val="FBAE40"/>
          </p15:clr>
        </p15:guide>
        <p15:guide id="7" pos="3871" userDrawn="1">
          <p15:clr>
            <a:srgbClr val="FBAE40"/>
          </p15:clr>
        </p15:guide>
        <p15:guide id="8" pos="4687" userDrawn="1">
          <p15:clr>
            <a:srgbClr val="FBAE40"/>
          </p15:clr>
        </p15:guide>
        <p15:guide id="9" pos="5564" userDrawn="1">
          <p15:clr>
            <a:srgbClr val="FBAE40"/>
          </p15:clr>
        </p15:guide>
        <p15:guide id="10" pos="6440" userDrawn="1">
          <p15:clr>
            <a:srgbClr val="FBAE40"/>
          </p15:clr>
        </p15:guide>
        <p15:guide id="11" pos="2993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624" userDrawn="1">
          <p15:clr>
            <a:srgbClr val="FBAE40"/>
          </p15:clr>
        </p15:guide>
        <p15:guide id="14" pos="6501" userDrawn="1">
          <p15:clr>
            <a:srgbClr val="FBAE40"/>
          </p15:clr>
        </p15:guide>
        <p15:guide id="15" pos="2933" userDrawn="1">
          <p15:clr>
            <a:srgbClr val="FBAE40"/>
          </p15:clr>
        </p15:guide>
        <p15:guide id="16" pos="2116" userDrawn="1">
          <p15:clr>
            <a:srgbClr val="FBAE40"/>
          </p15:clr>
        </p15:guide>
        <p15:guide id="17" pos="2056" userDrawn="1">
          <p15:clr>
            <a:srgbClr val="FBAE40"/>
          </p15:clr>
        </p15:guide>
        <p15:guide id="18" pos="1240" userDrawn="1">
          <p15:clr>
            <a:srgbClr val="FBAE40"/>
          </p15:clr>
        </p15:guide>
        <p15:guide id="19" pos="1179" userDrawn="1">
          <p15:clr>
            <a:srgbClr val="FBAE40"/>
          </p15:clr>
        </p15:guide>
        <p15:guide id="20" orient="horz" pos="1049" userDrawn="1">
          <p15:clr>
            <a:srgbClr val="FBAE40"/>
          </p15:clr>
        </p15:guide>
        <p15:guide id="21" orient="horz" pos="132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792000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/>
              <a:t>Questions?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1FFEBF-A993-4960-B6E9-DC9563E8F7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91799" y="1367505"/>
            <a:ext cx="4080933" cy="5058495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noProof="0"/>
              <a:t>Please add a primary image from the Brand Library</a:t>
            </a:r>
          </a:p>
        </p:txBody>
      </p:sp>
    </p:spTree>
    <p:extLst>
      <p:ext uri="{BB962C8B-B14F-4D97-AF65-F5344CB8AC3E}">
        <p14:creationId xmlns:p14="http://schemas.microsoft.com/office/powerpoint/2010/main" val="42228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612000" y="2519999"/>
            <a:ext cx="6838245" cy="3963807"/>
          </a:xfrm>
        </p:spPr>
        <p:txBody>
          <a:bodyPr/>
          <a:lstStyle>
            <a:lvl1pPr marL="360000" indent="-360000">
              <a:buFont typeface="Verdana" panose="020B0604030504040204" pitchFamily="34" charset="0"/>
              <a:buChar char="−"/>
              <a:defRPr/>
            </a:lvl1pPr>
            <a:lvl2pPr>
              <a:defRPr baseline="0"/>
            </a:lvl2pPr>
          </a:lstStyle>
          <a:p>
            <a:pPr lvl="0"/>
            <a:r>
              <a:rPr lang="en-GB" noProof="0"/>
              <a:t>Click to bullet point here</a:t>
            </a:r>
          </a:p>
          <a:p>
            <a:pPr lvl="1"/>
            <a:r>
              <a:rPr lang="en-GB" noProof="0"/>
              <a:t>Click to add sub-item here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2097088"/>
            <a:ext cx="6838245" cy="4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Click to add Intro 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792000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/>
              <a:t>Click to add Heading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535334" y="2097088"/>
            <a:ext cx="4080933" cy="4356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Please add a primary image from the Brand Library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04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792000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/>
              <a:t>Click to add Heading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612000" y="1439999"/>
            <a:ext cx="5304367" cy="4968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7"/>
          </p:nvPr>
        </p:nvSpPr>
        <p:spPr>
          <a:xfrm>
            <a:off x="6348166" y="1439999"/>
            <a:ext cx="5304367" cy="4968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38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709" userDrawn="1">
          <p15:clr>
            <a:srgbClr val="FBAE40"/>
          </p15:clr>
        </p15:guide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792000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/>
              <a:t>Click to add Heading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80950" y="1438225"/>
            <a:ext cx="5471583" cy="49323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Please add a primary image from the Brand Library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/>
          </p:nvPr>
        </p:nvSpPr>
        <p:spPr>
          <a:xfrm>
            <a:off x="612000" y="1440000"/>
            <a:ext cx="5471583" cy="4930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71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95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slide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2097088"/>
            <a:ext cx="5542845" cy="4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Intro 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792000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/>
              <a:t>Click to add Heading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44685" y="0"/>
            <a:ext cx="6047316" cy="6858000"/>
          </a:xfrm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add secondary imagery here</a:t>
            </a:r>
          </a:p>
          <a:p>
            <a:r>
              <a:rPr lang="en-US"/>
              <a:t>(Ensure image is up to the edge of the slide)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6"/>
          </p:nvPr>
        </p:nvSpPr>
        <p:spPr>
          <a:xfrm>
            <a:off x="612000" y="2520000"/>
            <a:ext cx="5540263" cy="396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48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 slide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5568951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5568951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/>
              <a:t>Click to add Heading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44685" y="0"/>
            <a:ext cx="6047316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/>
            </a:lvl1pPr>
          </a:lstStyle>
          <a:p>
            <a:r>
              <a:rPr lang="en-US"/>
              <a:t>Click  to add secondary image here</a:t>
            </a:r>
          </a:p>
          <a:p>
            <a:r>
              <a:rPr lang="en-US"/>
              <a:t>(Ensure image is right to the edge of the slide)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/>
          </p:nvPr>
        </p:nvSpPr>
        <p:spPr>
          <a:xfrm>
            <a:off x="575734" y="1116014"/>
            <a:ext cx="5568951" cy="5189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60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95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 slide - 2 secondary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3" y="1520826"/>
            <a:ext cx="5471584" cy="4784725"/>
          </a:xfrm>
        </p:spPr>
        <p:txBody>
          <a:bodyPr/>
          <a:lstStyle>
            <a:lvl1pPr marL="171450" indent="-171450">
              <a:spcBef>
                <a:spcPts val="120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1200" b="1">
                <a:solidFill>
                  <a:schemeClr val="accent1"/>
                </a:solidFill>
              </a:defRPr>
            </a:lvl1pPr>
            <a:lvl2pPr marL="176212" indent="0">
              <a:spcBef>
                <a:spcPts val="0"/>
              </a:spcBef>
              <a:buFontTx/>
              <a:buNone/>
              <a:defRPr sz="1200" baseline="0"/>
            </a:lvl2pPr>
          </a:lstStyle>
          <a:p>
            <a:pPr lvl="0"/>
            <a:r>
              <a:rPr lang="en-US"/>
              <a:t>Click to add bullet item here</a:t>
            </a:r>
          </a:p>
          <a:p>
            <a:pPr lvl="0"/>
            <a:r>
              <a:rPr lang="en-US"/>
              <a:t>Click to add bullet item here</a:t>
            </a:r>
          </a:p>
          <a:p>
            <a:pPr lvl="1"/>
            <a:r>
              <a:rPr lang="en-US"/>
              <a:t>Click to add sub-item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5568951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5568951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/>
              <a:t>Click to add Heading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44685" y="404813"/>
            <a:ext cx="5471583" cy="2987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/>
              <a:t>Click  to add secondary image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44685" y="3465514"/>
            <a:ext cx="5471583" cy="2987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z="1400"/>
              <a:t>Click to add secondary image here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37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958" userDrawn="1">
          <p15:clr>
            <a:srgbClr val="FBAE40"/>
          </p15:clr>
        </p15:guide>
        <p15:guide id="0" orient="horz" pos="2160" userDrawn="1">
          <p15:clr>
            <a:srgbClr val="FBAE40"/>
          </p15:clr>
        </p15:guide>
        <p15:guide id="3" orient="horz" pos="2137" userDrawn="1">
          <p15:clr>
            <a:srgbClr val="FBAE40"/>
          </p15:clr>
        </p15:guide>
        <p15:guide id="4" orient="horz" pos="218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slide - 3 secondary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1839" y="2097088"/>
            <a:ext cx="5542845" cy="4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Intro 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/>
              <a:t>Click to add Heading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70790" y="404813"/>
            <a:ext cx="5445477" cy="1901031"/>
          </a:xfrm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add secondary imagery here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70790" y="2478485"/>
            <a:ext cx="5445477" cy="1901031"/>
          </a:xfrm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add secondary imagery here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170790" y="4552158"/>
            <a:ext cx="5445477" cy="1901031"/>
          </a:xfrm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add secondary imagery here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601839" y="2514600"/>
            <a:ext cx="5542846" cy="37909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20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2457450"/>
            <a:ext cx="11041200" cy="459398"/>
          </a:xfrm>
        </p:spPr>
        <p:txBody>
          <a:bodyPr anchor="b">
            <a:noAutofit/>
          </a:bodyPr>
          <a:lstStyle>
            <a:lvl1pPr algn="l">
              <a:defRPr sz="2400"/>
            </a:lvl1pPr>
          </a:lstStyle>
          <a:p>
            <a:r>
              <a:rPr lang="en-US"/>
              <a:t>Click to edit Divider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2000" y="2916848"/>
            <a:ext cx="11041200" cy="46599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Divider sub-heading</a:t>
            </a:r>
          </a:p>
        </p:txBody>
      </p:sp>
    </p:spTree>
    <p:extLst>
      <p:ext uri="{BB962C8B-B14F-4D97-AF65-F5344CB8AC3E}">
        <p14:creationId xmlns:p14="http://schemas.microsoft.com/office/powerpoint/2010/main" val="3521738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480" y="2457451"/>
            <a:ext cx="4306437" cy="641839"/>
          </a:xfrm>
        </p:spPr>
        <p:txBody>
          <a:bodyPr anchor="t">
            <a:noAutofit/>
          </a:bodyPr>
          <a:lstStyle>
            <a:lvl1pPr algn="l">
              <a:defRPr sz="2100"/>
            </a:lvl1pPr>
          </a:lstStyle>
          <a:p>
            <a:r>
              <a:rPr lang="en-GB" noProof="0"/>
              <a:t>Click to edit Divider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479" y="3127864"/>
            <a:ext cx="4306440" cy="740752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Divider sub-heading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751917" y="0"/>
            <a:ext cx="7440083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/>
              <a:t>Click to add secondary image here </a:t>
            </a:r>
          </a:p>
          <a:p>
            <a:r>
              <a:rPr lang="en-GB" noProof="0"/>
              <a:t>(ensure it is right up to the edge of the slide)</a:t>
            </a:r>
          </a:p>
        </p:txBody>
      </p:sp>
    </p:spTree>
    <p:extLst>
      <p:ext uri="{BB962C8B-B14F-4D97-AF65-F5344CB8AC3E}">
        <p14:creationId xmlns:p14="http://schemas.microsoft.com/office/powerpoint/2010/main" val="3698317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add Agenda heading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535334" y="1233488"/>
            <a:ext cx="4080933" cy="52197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noProof="0"/>
              <a:t>Please add a primary image from the Brand Library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2000" y="1233488"/>
            <a:ext cx="6667500" cy="5219700"/>
          </a:xfrm>
        </p:spPr>
        <p:txBody>
          <a:bodyPr/>
          <a:lstStyle>
            <a:lvl2pPr marL="720000" indent="-360000">
              <a:defRPr/>
            </a:lvl2pPr>
            <a:lvl3pPr marL="1080000" indent="-360000">
              <a:defRPr/>
            </a:lvl3pPr>
            <a:lvl4pPr marL="1440000" indent="-360000">
              <a:defRPr/>
            </a:lvl4pPr>
            <a:lvl5pPr marL="1800000" indent="-360000">
              <a:defRPr/>
            </a:lvl5pPr>
          </a:lstStyle>
          <a:p>
            <a:pPr lvl="0"/>
            <a:r>
              <a:rPr lang="en-GB" noProof="0"/>
              <a:t>Click to add agenda item here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0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2457450"/>
            <a:ext cx="11040533" cy="459398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Divider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5733" y="2916848"/>
            <a:ext cx="11040535" cy="46599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Divider sub-heading</a:t>
            </a:r>
          </a:p>
        </p:txBody>
      </p:sp>
    </p:spTree>
    <p:extLst>
      <p:ext uri="{BB962C8B-B14F-4D97-AF65-F5344CB8AC3E}">
        <p14:creationId xmlns:p14="http://schemas.microsoft.com/office/powerpoint/2010/main" val="4009570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2100" y="1233486"/>
            <a:ext cx="9486900" cy="2088000"/>
          </a:xfrm>
        </p:spPr>
        <p:txBody>
          <a:bodyPr anchor="t">
            <a:noAutofit/>
          </a:bodyPr>
          <a:lstStyle>
            <a:lvl1pPr algn="l">
              <a:defRPr sz="2100" b="0" i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in quote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2100" y="3361349"/>
            <a:ext cx="8172000" cy="265967"/>
          </a:xfrm>
        </p:spPr>
        <p:txBody>
          <a:bodyPr>
            <a:noAutofit/>
          </a:bodyPr>
          <a:lstStyle>
            <a:lvl1pPr marL="0" indent="0" algn="l">
              <a:buNone/>
              <a:defRPr sz="12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name of author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38667" y="-105705"/>
            <a:ext cx="18999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0">
                <a:solidFill>
                  <a:schemeClr val="bg1"/>
                </a:solidFill>
                <a:latin typeface="Arial Black" panose="020B0A04020102020204" pitchFamily="34" charset="0"/>
                <a:ea typeface="BatangChe" panose="02030609000101010101" pitchFamily="49" charset="-127"/>
                <a:cs typeface="Estrangelo Edessa" panose="03080600000000000000" pitchFamily="66" charset="0"/>
              </a:rPr>
              <a:t>“</a:t>
            </a:r>
            <a:endParaRPr lang="en-GB" sz="13800" b="0">
              <a:solidFill>
                <a:schemeClr val="bg1"/>
              </a:solidFill>
              <a:latin typeface="Arial Black" panose="020B0A04020102020204" pitchFamily="34" charset="0"/>
              <a:ea typeface="BatangChe" panose="02030609000101010101" pitchFamily="49" charset="-127"/>
              <a:cs typeface="Estrangelo Edessa" panose="03080600000000000000" pitchFamily="66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975851" y="2985673"/>
            <a:ext cx="17369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0">
                <a:solidFill>
                  <a:schemeClr val="bg1"/>
                </a:solidFill>
                <a:latin typeface="Arial Black" panose="020B0A04020102020204" pitchFamily="34" charset="0"/>
                <a:ea typeface="BatangChe" panose="02030609000101010101" pitchFamily="49" charset="-127"/>
                <a:cs typeface="Estrangelo Edessa" panose="03080600000000000000" pitchFamily="66" charset="0"/>
              </a:rPr>
              <a:t>”</a:t>
            </a:r>
            <a:endParaRPr lang="en-GB" sz="13800" b="0">
              <a:solidFill>
                <a:schemeClr val="bg1"/>
              </a:solidFill>
              <a:latin typeface="Arial Black" panose="020B0A04020102020204" pitchFamily="34" charset="0"/>
              <a:ea typeface="BatangChe" panose="02030609000101010101" pitchFamily="49" charset="-127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8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792000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sub-heading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 hasCustomPrompt="1"/>
          </p:nvPr>
        </p:nvSpPr>
        <p:spPr>
          <a:xfrm>
            <a:off x="612000" y="1665288"/>
            <a:ext cx="11040533" cy="47879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i="1" baseline="0"/>
            </a:lvl1pPr>
          </a:lstStyle>
          <a:p>
            <a:r>
              <a:rPr lang="en-US"/>
              <a:t>1. Click the icon below to create an Eversheds Sutherland branded chart</a:t>
            </a:r>
            <a:br>
              <a:rPr lang="en-US"/>
            </a:br>
            <a:r>
              <a:rPr lang="en-US"/>
              <a:t>2. Select Templates</a:t>
            </a:r>
            <a:br>
              <a:rPr lang="en-US"/>
            </a:br>
            <a:r>
              <a:rPr lang="en-US"/>
              <a:t>3. Choose between Bar, Doughnut, Line with copy, Line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35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rofile - 1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612000" y="4767521"/>
            <a:ext cx="396646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/>
              <a:t>Click to edit profile text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049423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711F7E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756000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cs-CZ"/>
              <a:t>Eversheds Sutherland</a:t>
            </a:r>
            <a:endParaRPr lang="en-US"/>
          </a:p>
        </p:txBody>
      </p:sp>
      <p:sp>
        <p:nvSpPr>
          <p:cNvPr id="10" name="Intro line"/>
          <p:cNvSpPr>
            <a:spLocks noGrp="1"/>
          </p:cNvSpPr>
          <p:nvPr>
            <p:ph type="body" sz="quarter" idx="12" hasCustomPrompt="1"/>
          </p:nvPr>
        </p:nvSpPr>
        <p:spPr>
          <a:xfrm>
            <a:off x="612000" y="4318413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job title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2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6A305302-BEBF-4144-BDCC-8BFF32863F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2068715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profile picture here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42A767-18FB-4B8A-87CA-AD94BD818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10" y="0"/>
            <a:ext cx="4287843" cy="60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7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0" orient="horz" pos="132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 Profile - 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612000" y="4723456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/>
              <a:t>Click to edit profile text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00535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711F7E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792000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cs-CZ"/>
              <a:t>Eversheds Sutherland</a:t>
            </a:r>
            <a:endParaRPr lang="en-US"/>
          </a:p>
        </p:txBody>
      </p:sp>
      <p:sp>
        <p:nvSpPr>
          <p:cNvPr id="10" name="Intro line"/>
          <p:cNvSpPr>
            <a:spLocks noGrp="1"/>
          </p:cNvSpPr>
          <p:nvPr>
            <p:ph type="body" sz="quarter" idx="12" hasCustomPrompt="1"/>
          </p:nvPr>
        </p:nvSpPr>
        <p:spPr>
          <a:xfrm>
            <a:off x="612000" y="427434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job title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2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Main content placeholder">
            <a:extLst>
              <a:ext uri="{FF2B5EF4-FFF2-40B4-BE49-F238E27FC236}">
                <a16:creationId xmlns:a16="http://schemas.microsoft.com/office/drawing/2014/main" id="{C20869C6-1540-4697-9CB3-C3D3B15113B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39863" y="4723456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/>
              <a:t>Click to edit profile text</a:t>
            </a:r>
          </a:p>
        </p:txBody>
      </p:sp>
      <p:sp>
        <p:nvSpPr>
          <p:cNvPr id="24" name="Intro line">
            <a:extLst>
              <a:ext uri="{FF2B5EF4-FFF2-40B4-BE49-F238E27FC236}">
                <a16:creationId xmlns:a16="http://schemas.microsoft.com/office/drawing/2014/main" id="{F86B29D8-F667-458C-8A85-16130A9FB6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39863" y="400535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711F7E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7" name="Intro line">
            <a:extLst>
              <a:ext uri="{FF2B5EF4-FFF2-40B4-BE49-F238E27FC236}">
                <a16:creationId xmlns:a16="http://schemas.microsoft.com/office/drawing/2014/main" id="{0ABBE2B6-655E-4DE1-B997-60FF11C2CA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39863" y="427434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job title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F223C50-DE6E-44A9-8C1B-91D04CAC9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2024650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profile picture here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45ECB83D-EDB2-438A-8975-208382C5DF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39863" y="2015501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profile picture here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691961F-DEDB-4996-BDD0-6E6AF52BD1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02" y="3558"/>
            <a:ext cx="2912699" cy="41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0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0" orient="horz" pos="132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 Profile -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612000" y="4713624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/>
              <a:t>Click to edit profile text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3995526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711F7E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792000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cs-CZ"/>
              <a:t>Eversheds Sutherland</a:t>
            </a:r>
            <a:endParaRPr lang="en-US"/>
          </a:p>
        </p:txBody>
      </p:sp>
      <p:sp>
        <p:nvSpPr>
          <p:cNvPr id="10" name="Intro line"/>
          <p:cNvSpPr>
            <a:spLocks noGrp="1"/>
          </p:cNvSpPr>
          <p:nvPr>
            <p:ph type="body" sz="quarter" idx="12" hasCustomPrompt="1"/>
          </p:nvPr>
        </p:nvSpPr>
        <p:spPr>
          <a:xfrm>
            <a:off x="612000" y="4264516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job title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2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Main content placeholder">
            <a:extLst>
              <a:ext uri="{FF2B5EF4-FFF2-40B4-BE49-F238E27FC236}">
                <a16:creationId xmlns:a16="http://schemas.microsoft.com/office/drawing/2014/main" id="{C20869C6-1540-4697-9CB3-C3D3B15113B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39863" y="4713624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/>
              <a:t>Click to edit profile text</a:t>
            </a:r>
          </a:p>
        </p:txBody>
      </p:sp>
      <p:sp>
        <p:nvSpPr>
          <p:cNvPr id="24" name="Intro line">
            <a:extLst>
              <a:ext uri="{FF2B5EF4-FFF2-40B4-BE49-F238E27FC236}">
                <a16:creationId xmlns:a16="http://schemas.microsoft.com/office/drawing/2014/main" id="{F86B29D8-F667-458C-8A85-16130A9FB6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39863" y="3995526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711F7E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7" name="Intro line">
            <a:extLst>
              <a:ext uri="{FF2B5EF4-FFF2-40B4-BE49-F238E27FC236}">
                <a16:creationId xmlns:a16="http://schemas.microsoft.com/office/drawing/2014/main" id="{0ABBE2B6-655E-4DE1-B997-60FF11C2CA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39863" y="4264516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job title</a:t>
            </a:r>
          </a:p>
        </p:txBody>
      </p:sp>
      <p:sp>
        <p:nvSpPr>
          <p:cNvPr id="29" name="Main content placeholder">
            <a:extLst>
              <a:ext uri="{FF2B5EF4-FFF2-40B4-BE49-F238E27FC236}">
                <a16:creationId xmlns:a16="http://schemas.microsoft.com/office/drawing/2014/main" id="{810E04F0-5609-48F9-9C3E-441BBD79BC91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67726" y="4713624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/>
              <a:t>Click to edit profile text</a:t>
            </a:r>
          </a:p>
        </p:txBody>
      </p:sp>
      <p:sp>
        <p:nvSpPr>
          <p:cNvPr id="30" name="Intro line">
            <a:extLst>
              <a:ext uri="{FF2B5EF4-FFF2-40B4-BE49-F238E27FC236}">
                <a16:creationId xmlns:a16="http://schemas.microsoft.com/office/drawing/2014/main" id="{B4A7E37C-D8C6-4FB0-A580-FE2B433A408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67726" y="3995526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711F7E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31" name="Intro line">
            <a:extLst>
              <a:ext uri="{FF2B5EF4-FFF2-40B4-BE49-F238E27FC236}">
                <a16:creationId xmlns:a16="http://schemas.microsoft.com/office/drawing/2014/main" id="{B35E4CB0-4DC4-4812-AE73-0099998D77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67726" y="4264516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job title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220EC992-724B-4C54-8291-EB51CBCE53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2005669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profile picture here</a:t>
            </a:r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9D548A9B-85AA-47C3-97FF-4B750CAE030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939863" y="2014818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profile picture here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51F9CB26-E622-4EFD-9046-6F2357354A4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67726" y="2014818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profile picture here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7BF4998-13DD-469D-933F-38390F2DE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555" y="0"/>
            <a:ext cx="1916068" cy="27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84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0" orient="horz" pos="132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 Profile -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612000" y="4713624"/>
            <a:ext cx="2520000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/>
              <a:t>Click to edit profile text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3995526"/>
            <a:ext cx="2520000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711F7E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792000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cs-CZ"/>
              <a:t>Eversheds Sutherland</a:t>
            </a:r>
            <a:endParaRPr lang="en-US"/>
          </a:p>
        </p:txBody>
      </p:sp>
      <p:sp>
        <p:nvSpPr>
          <p:cNvPr id="10" name="Intro line"/>
          <p:cNvSpPr>
            <a:spLocks noGrp="1"/>
          </p:cNvSpPr>
          <p:nvPr>
            <p:ph type="body" sz="quarter" idx="12" hasCustomPrompt="1"/>
          </p:nvPr>
        </p:nvSpPr>
        <p:spPr>
          <a:xfrm>
            <a:off x="612000" y="4264516"/>
            <a:ext cx="2520000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job title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2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19A1834F-1D36-4AD5-B3C6-C576A0AFFD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2014818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profile picture here</a:t>
            </a:r>
          </a:p>
        </p:txBody>
      </p:sp>
      <p:sp>
        <p:nvSpPr>
          <p:cNvPr id="23" name="Main content placeholder">
            <a:extLst>
              <a:ext uri="{FF2B5EF4-FFF2-40B4-BE49-F238E27FC236}">
                <a16:creationId xmlns:a16="http://schemas.microsoft.com/office/drawing/2014/main" id="{C52261FE-524C-4FE6-92A0-2E768AC85AA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406113" y="4730035"/>
            <a:ext cx="2520000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/>
              <a:t>Click to edit profile text</a:t>
            </a:r>
          </a:p>
        </p:txBody>
      </p:sp>
      <p:sp>
        <p:nvSpPr>
          <p:cNvPr id="24" name="Intro line">
            <a:extLst>
              <a:ext uri="{FF2B5EF4-FFF2-40B4-BE49-F238E27FC236}">
                <a16:creationId xmlns:a16="http://schemas.microsoft.com/office/drawing/2014/main" id="{CDF11463-E937-4A8C-8271-A69D3CBEBE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6113" y="4011937"/>
            <a:ext cx="2520000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711F7E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7" name="Intro line">
            <a:extLst>
              <a:ext uri="{FF2B5EF4-FFF2-40B4-BE49-F238E27FC236}">
                <a16:creationId xmlns:a16="http://schemas.microsoft.com/office/drawing/2014/main" id="{1681DA48-D39B-4A91-A42D-F710F26D3A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6113" y="4280927"/>
            <a:ext cx="2520000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job title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91BC8347-BE1F-4ABA-B225-96A82153AE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06113" y="2031229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profile picture here</a:t>
            </a:r>
          </a:p>
        </p:txBody>
      </p:sp>
      <p:sp>
        <p:nvSpPr>
          <p:cNvPr id="29" name="Main content placeholder">
            <a:extLst>
              <a:ext uri="{FF2B5EF4-FFF2-40B4-BE49-F238E27FC236}">
                <a16:creationId xmlns:a16="http://schemas.microsoft.com/office/drawing/2014/main" id="{B71C2FEF-E159-4382-8BCF-19CF8ECDFC66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6200227" y="4730035"/>
            <a:ext cx="2520000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/>
              <a:t>Click to edit profile text</a:t>
            </a:r>
          </a:p>
        </p:txBody>
      </p:sp>
      <p:sp>
        <p:nvSpPr>
          <p:cNvPr id="30" name="Intro line">
            <a:extLst>
              <a:ext uri="{FF2B5EF4-FFF2-40B4-BE49-F238E27FC236}">
                <a16:creationId xmlns:a16="http://schemas.microsoft.com/office/drawing/2014/main" id="{08A06D42-0EBA-4251-AAB9-E5B64F82F1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0227" y="4011937"/>
            <a:ext cx="2520000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711F7E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31" name="Intro line">
            <a:extLst>
              <a:ext uri="{FF2B5EF4-FFF2-40B4-BE49-F238E27FC236}">
                <a16:creationId xmlns:a16="http://schemas.microsoft.com/office/drawing/2014/main" id="{B84A1DFA-47B5-4FD0-8522-659202B82F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0227" y="4280927"/>
            <a:ext cx="2520000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job title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38F06C8B-FDCC-466C-A1F8-37CA216E2FD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00227" y="2031229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profile picture here</a:t>
            </a:r>
          </a:p>
        </p:txBody>
      </p:sp>
      <p:sp>
        <p:nvSpPr>
          <p:cNvPr id="33" name="Main content placeholder">
            <a:extLst>
              <a:ext uri="{FF2B5EF4-FFF2-40B4-BE49-F238E27FC236}">
                <a16:creationId xmlns:a16="http://schemas.microsoft.com/office/drawing/2014/main" id="{D3193E8E-0856-4F4E-9643-ED4CCF7C8DB5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8994341" y="4713624"/>
            <a:ext cx="2520000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/>
              <a:t>Click to edit profile text</a:t>
            </a:r>
          </a:p>
        </p:txBody>
      </p:sp>
      <p:sp>
        <p:nvSpPr>
          <p:cNvPr id="36" name="Intro line">
            <a:extLst>
              <a:ext uri="{FF2B5EF4-FFF2-40B4-BE49-F238E27FC236}">
                <a16:creationId xmlns:a16="http://schemas.microsoft.com/office/drawing/2014/main" id="{3E824BF8-EB56-4577-B1CB-04AD6B89CE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94341" y="3995526"/>
            <a:ext cx="2520000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711F7E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40" name="Intro line">
            <a:extLst>
              <a:ext uri="{FF2B5EF4-FFF2-40B4-BE49-F238E27FC236}">
                <a16:creationId xmlns:a16="http://schemas.microsoft.com/office/drawing/2014/main" id="{B4A3F912-3F6A-4AEE-9CE4-19B66101E5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94341" y="4264516"/>
            <a:ext cx="2520000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job title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68643D86-5012-4E3D-B8AB-573454CFAA6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94341" y="2014818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add profile picture here</a:t>
            </a:r>
          </a:p>
        </p:txBody>
      </p:sp>
    </p:spTree>
    <p:extLst>
      <p:ext uri="{BB962C8B-B14F-4D97-AF65-F5344CB8AC3E}">
        <p14:creationId xmlns:p14="http://schemas.microsoft.com/office/powerpoint/2010/main" val="3014129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0" orient="horz" pos="132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430456"/>
          </a:xfrm>
          <a:ln>
            <a:noFill/>
          </a:ln>
        </p:spPr>
        <p:txBody>
          <a:bodyPr anchor="ctr"/>
          <a:lstStyle>
            <a:lvl1pPr>
              <a:defRPr/>
            </a:lvl1pPr>
          </a:lstStyle>
          <a:p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97500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for particip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720" r="3530" b="31327"/>
          <a:stretch/>
        </p:blipFill>
        <p:spPr>
          <a:xfrm>
            <a:off x="0" y="-675"/>
            <a:ext cx="12193200" cy="6858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430456"/>
          </a:xfrm>
          <a:ln>
            <a:noFill/>
          </a:ln>
        </p:spPr>
        <p:txBody>
          <a:bodyPr anchor="ctr"/>
          <a:lstStyle>
            <a:lvl1pPr>
              <a:defRPr/>
            </a:lvl1pPr>
          </a:lstStyle>
          <a:p>
            <a:r>
              <a:rPr lang="en-GB" noProof="0"/>
              <a:t>Add title (eg Thank you for your participation)</a:t>
            </a:r>
          </a:p>
        </p:txBody>
      </p:sp>
    </p:spTree>
    <p:extLst>
      <p:ext uri="{BB962C8B-B14F-4D97-AF65-F5344CB8AC3E}">
        <p14:creationId xmlns:p14="http://schemas.microsoft.com/office/powerpoint/2010/main" val="2721946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1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with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612000" y="1233488"/>
            <a:ext cx="11040533" cy="5219700"/>
          </a:xfrm>
        </p:spPr>
        <p:txBody>
          <a:bodyPr/>
          <a:lstStyle>
            <a:lvl1pPr marL="360000" indent="-360000">
              <a:buClr>
                <a:schemeClr val="bg1"/>
              </a:buClr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GB" noProof="0"/>
              <a:t>Click to add agenda item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Agenda heading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Eversheds Sutherland</a:t>
            </a:r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07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/>
              <a:t>Click to add Heading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5734" y="2749830"/>
            <a:ext cx="5120529" cy="2713220"/>
            <a:chOff x="431800" y="2165214"/>
            <a:chExt cx="3840397" cy="2713220"/>
          </a:xfrm>
          <a:solidFill>
            <a:schemeClr val="accent1"/>
          </a:solidFill>
        </p:grpSpPr>
        <p:sp>
          <p:nvSpPr>
            <p:cNvPr id="4" name="Rounded Rectangular Callout 3"/>
            <p:cNvSpPr/>
            <p:nvPr/>
          </p:nvSpPr>
          <p:spPr>
            <a:xfrm>
              <a:off x="431800" y="2165214"/>
              <a:ext cx="3840397" cy="2713220"/>
            </a:xfrm>
            <a:prstGeom prst="wedgeRoundRectCallout">
              <a:avLst>
                <a:gd name="adj1" fmla="val 33228"/>
                <a:gd name="adj2" fmla="val 7796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31800" y="2165214"/>
              <a:ext cx="3840397" cy="2713220"/>
            </a:xfrm>
            <a:prstGeom prst="roundRect">
              <a:avLst>
                <a:gd name="adj" fmla="val 2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6272586" y="1233488"/>
            <a:ext cx="5120529" cy="2713220"/>
            <a:chOff x="431800" y="2165214"/>
            <a:chExt cx="3840397" cy="2713220"/>
          </a:xfrm>
          <a:solidFill>
            <a:schemeClr val="accent3"/>
          </a:solidFill>
        </p:grpSpPr>
        <p:sp>
          <p:nvSpPr>
            <p:cNvPr id="28" name="Rounded Rectangular Callout 27"/>
            <p:cNvSpPr/>
            <p:nvPr/>
          </p:nvSpPr>
          <p:spPr>
            <a:xfrm>
              <a:off x="431800" y="2165214"/>
              <a:ext cx="3840397" cy="2713220"/>
            </a:xfrm>
            <a:prstGeom prst="wedgeRoundRectCallout">
              <a:avLst>
                <a:gd name="adj1" fmla="val 33228"/>
                <a:gd name="adj2" fmla="val 7796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31800" y="2165214"/>
              <a:ext cx="3840397" cy="2713220"/>
            </a:xfrm>
            <a:prstGeom prst="roundRect">
              <a:avLst>
                <a:gd name="adj" fmla="val 2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/>
            </a:p>
          </p:txBody>
        </p:sp>
      </p:grpSp>
      <p:sp>
        <p:nvSpPr>
          <p:cNvPr id="31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910167" y="3097396"/>
            <a:ext cx="4425951" cy="156454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your quote here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910166" y="4676933"/>
            <a:ext cx="4425951" cy="2351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of Quote Author here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910166" y="4912073"/>
            <a:ext cx="4425951" cy="2351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 of Quote Author here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30" hasCustomPrompt="1"/>
          </p:nvPr>
        </p:nvSpPr>
        <p:spPr>
          <a:xfrm>
            <a:off x="6619877" y="1542609"/>
            <a:ext cx="4425951" cy="156454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your quote here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31" hasCustomPrompt="1"/>
          </p:nvPr>
        </p:nvSpPr>
        <p:spPr>
          <a:xfrm>
            <a:off x="6619875" y="3122145"/>
            <a:ext cx="4425951" cy="2351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of Quote Author here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32" hasCustomPrompt="1"/>
          </p:nvPr>
        </p:nvSpPr>
        <p:spPr>
          <a:xfrm>
            <a:off x="6619875" y="3357285"/>
            <a:ext cx="4425951" cy="2351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 of Quote Author here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75734" y="2749830"/>
            <a:ext cx="5120529" cy="2713220"/>
            <a:chOff x="431800" y="2165214"/>
            <a:chExt cx="3840397" cy="2713220"/>
          </a:xfrm>
          <a:solidFill>
            <a:schemeClr val="accent1"/>
          </a:solidFill>
        </p:grpSpPr>
        <p:sp>
          <p:nvSpPr>
            <p:cNvPr id="21" name="Rounded Rectangular Callout 20"/>
            <p:cNvSpPr/>
            <p:nvPr userDrawn="1"/>
          </p:nvSpPr>
          <p:spPr>
            <a:xfrm>
              <a:off x="431800" y="2165214"/>
              <a:ext cx="3840397" cy="2713220"/>
            </a:xfrm>
            <a:prstGeom prst="wedgeRoundRectCallout">
              <a:avLst>
                <a:gd name="adj1" fmla="val 33228"/>
                <a:gd name="adj2" fmla="val 7796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/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431800" y="2165214"/>
              <a:ext cx="3840397" cy="2713220"/>
            </a:xfrm>
            <a:prstGeom prst="roundRect">
              <a:avLst>
                <a:gd name="adj" fmla="val 2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 flipH="1">
            <a:off x="6272586" y="1233488"/>
            <a:ext cx="5120529" cy="2713220"/>
            <a:chOff x="431800" y="2165214"/>
            <a:chExt cx="3840397" cy="2713220"/>
          </a:xfrm>
          <a:solidFill>
            <a:srgbClr val="FEC600"/>
          </a:solidFill>
        </p:grpSpPr>
        <p:sp>
          <p:nvSpPr>
            <p:cNvPr id="25" name="Rounded Rectangular Callout 24"/>
            <p:cNvSpPr/>
            <p:nvPr userDrawn="1"/>
          </p:nvSpPr>
          <p:spPr>
            <a:xfrm>
              <a:off x="431800" y="2165214"/>
              <a:ext cx="3840397" cy="2713220"/>
            </a:xfrm>
            <a:prstGeom prst="wedgeRoundRectCallout">
              <a:avLst>
                <a:gd name="adj1" fmla="val 33228"/>
                <a:gd name="adj2" fmla="val 7796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/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431800" y="2165214"/>
              <a:ext cx="3840397" cy="2713220"/>
            </a:xfrm>
            <a:prstGeom prst="roundRect">
              <a:avLst>
                <a:gd name="adj" fmla="val 2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/>
            </a:p>
          </p:txBody>
        </p:sp>
      </p:grpSp>
      <p:sp>
        <p:nvSpPr>
          <p:cNvPr id="3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96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03185" y="404813"/>
            <a:ext cx="4213083" cy="277812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400" b="0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contact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403184" y="852488"/>
            <a:ext cx="4213083" cy="2377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342900" indent="0"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200" b="1">
                <a:solidFill>
                  <a:schemeClr val="bg1"/>
                </a:solidFill>
              </a:defRPr>
            </a:lvl3pPr>
            <a:lvl4pPr marL="1028700" indent="0">
              <a:buNone/>
              <a:defRPr sz="1200" b="1">
                <a:solidFill>
                  <a:schemeClr val="bg1"/>
                </a:solidFill>
              </a:defRPr>
            </a:lvl4pPr>
            <a:lvl5pPr marL="13716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403184" y="1097025"/>
            <a:ext cx="4213083" cy="5682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200" b="1">
                <a:solidFill>
                  <a:schemeClr val="bg1"/>
                </a:solidFill>
              </a:defRPr>
            </a:lvl3pPr>
            <a:lvl4pPr marL="1028700" indent="0">
              <a:buNone/>
              <a:defRPr sz="1200" b="1">
                <a:solidFill>
                  <a:schemeClr val="bg1"/>
                </a:solidFill>
              </a:defRPr>
            </a:lvl4pPr>
            <a:lvl5pPr marL="13716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 panose="020B0604030504040204" pitchFamily="34" charset="0"/>
              <a:buNone/>
              <a:tabLst/>
            </a:pPr>
            <a:r>
              <a:rPr lang="en-GB" noProof="0"/>
              <a:t>Click to add job title, contact phone and e</a:t>
            </a:r>
            <a:r>
              <a:rPr lang="en-GB" sz="9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‑</a:t>
            </a:r>
            <a:r>
              <a:rPr lang="en-GB" noProof="0"/>
              <a:t>mail address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402125" y="1858721"/>
            <a:ext cx="4213083" cy="9460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200" b="1">
                <a:solidFill>
                  <a:schemeClr val="bg1"/>
                </a:solidFill>
              </a:defRPr>
            </a:lvl3pPr>
            <a:lvl4pPr marL="1028700" indent="0">
              <a:buNone/>
              <a:defRPr sz="1200" b="1">
                <a:solidFill>
                  <a:schemeClr val="bg1"/>
                </a:solidFill>
              </a:defRPr>
            </a:lvl4pPr>
            <a:lvl5pPr marL="13716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address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862" cy="370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24169" y="5737379"/>
            <a:ext cx="60575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err="1">
                <a:solidFill>
                  <a:schemeClr val="bg1"/>
                </a:solidFill>
              </a:rPr>
              <a:t>eversheds-sutherland.c</a:t>
            </a:r>
            <a:r>
              <a:rPr lang="cs-CZ" sz="2100" b="1">
                <a:solidFill>
                  <a:schemeClr val="bg1"/>
                </a:solidFill>
              </a:rPr>
              <a:t>z</a:t>
            </a:r>
            <a:endParaRPr lang="en-US" sz="21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4169" y="6101618"/>
            <a:ext cx="84134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" b="0" i="0">
                <a:solidFill>
                  <a:schemeClr val="bg1"/>
                </a:solidFill>
              </a:rPr>
              <a:t>This information pack is intended as a guide only. Whilst the information it contains is believed to be correct, it is not a substitute for appropriate legal advice. Eversheds Sutherland (International) LLP can take no responsibility for actions taken based on the information contained in this pack.</a:t>
            </a:r>
          </a:p>
          <a:p>
            <a:pPr>
              <a:spcAft>
                <a:spcPts val="100"/>
              </a:spcAft>
            </a:pPr>
            <a:r>
              <a:rPr lang="en-GB" sz="800" b="0" i="0">
                <a:solidFill>
                  <a:schemeClr val="bg1"/>
                </a:solidFill>
              </a:rPr>
              <a:t>© Eversheds Sutherland 201</a:t>
            </a:r>
            <a:r>
              <a:rPr lang="cs-CZ" sz="800" b="0" i="0">
                <a:solidFill>
                  <a:schemeClr val="bg1"/>
                </a:solidFill>
              </a:rPr>
              <a:t>9</a:t>
            </a:r>
            <a:r>
              <a:rPr lang="en-GB" sz="800" b="0" i="0">
                <a:solidFill>
                  <a:schemeClr val="bg1"/>
                </a:solidFill>
              </a:rPr>
              <a:t>. All rights reserved.</a:t>
            </a:r>
            <a:endParaRPr lang="en-US" sz="800" b="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01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-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2457450"/>
            <a:ext cx="11040533" cy="459398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Divider Heading</a:t>
            </a:r>
          </a:p>
        </p:txBody>
      </p:sp>
    </p:spTree>
    <p:extLst>
      <p:ext uri="{BB962C8B-B14F-4D97-AF65-F5344CB8AC3E}">
        <p14:creationId xmlns:p14="http://schemas.microsoft.com/office/powerpoint/2010/main" val="2790036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54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862" cy="370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24169" y="5737379"/>
            <a:ext cx="60575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err="1">
                <a:solidFill>
                  <a:schemeClr val="bg1"/>
                </a:solidFill>
              </a:rPr>
              <a:t>eversheds-sutherland</a:t>
            </a:r>
            <a:r>
              <a:rPr lang="en-US" sz="2100" b="1">
                <a:solidFill>
                  <a:schemeClr val="bg1"/>
                </a:solidFill>
              </a:rPr>
              <a:t>.</a:t>
            </a:r>
            <a:r>
              <a:rPr lang="cs-CZ" sz="2100" b="1" err="1">
                <a:solidFill>
                  <a:schemeClr val="bg1"/>
                </a:solidFill>
              </a:rPr>
              <a:t>sk</a:t>
            </a:r>
            <a:endParaRPr lang="en-US" sz="21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4169" y="6101618"/>
            <a:ext cx="84134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" b="0" i="0">
                <a:solidFill>
                  <a:schemeClr val="bg1"/>
                </a:solidFill>
              </a:rPr>
              <a:t>This information pack is intended as a guide only. Whilst the information it contains is believed to be correct, it is not a substitute for appropriate legal advice. Eversheds Sutherland (International) LLP can take no responsibility for actions taken based on the information contained in this pack.</a:t>
            </a:r>
          </a:p>
          <a:p>
            <a:pPr>
              <a:spcAft>
                <a:spcPts val="100"/>
              </a:spcAft>
            </a:pPr>
            <a:r>
              <a:rPr lang="en-GB" sz="800" b="0" i="0">
                <a:solidFill>
                  <a:schemeClr val="bg1"/>
                </a:solidFill>
              </a:rPr>
              <a:t>© Eversheds Sutherland 20</a:t>
            </a:r>
            <a:r>
              <a:rPr lang="cs-CZ" sz="800" b="0" i="0">
                <a:solidFill>
                  <a:schemeClr val="bg1"/>
                </a:solidFill>
              </a:rPr>
              <a:t>20</a:t>
            </a:r>
            <a:r>
              <a:rPr lang="en-GB" sz="800" b="0" i="0">
                <a:solidFill>
                  <a:schemeClr val="bg1"/>
                </a:solidFill>
              </a:rPr>
              <a:t>. All rights reserved.</a:t>
            </a:r>
            <a:endParaRPr lang="en-US" sz="800" b="0" i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2500E501-DA27-43DD-A415-CD0E8CC94CA5}"/>
              </a:ext>
            </a:extLst>
          </p:cNvPr>
          <p:cNvSpPr txBox="1">
            <a:spLocks/>
          </p:cNvSpPr>
          <p:nvPr userDrawn="1"/>
        </p:nvSpPr>
        <p:spPr>
          <a:xfrm>
            <a:off x="7459791" y="273761"/>
            <a:ext cx="4213083" cy="2778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400" b="0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err="1"/>
              <a:t>Slovak</a:t>
            </a:r>
            <a:r>
              <a:rPr lang="cs-CZ"/>
              <a:t> Republic</a:t>
            </a:r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ED6D28B-1EF6-4EC7-9182-452F8763789D}"/>
              </a:ext>
            </a:extLst>
          </p:cNvPr>
          <p:cNvSpPr txBox="1">
            <a:spLocks/>
          </p:cNvSpPr>
          <p:nvPr userDrawn="1"/>
        </p:nvSpPr>
        <p:spPr>
          <a:xfrm>
            <a:off x="7459790" y="721436"/>
            <a:ext cx="4213083" cy="23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 panose="020B0604030504040204" pitchFamily="34" charset="0"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Eversheds Sutherland</a:t>
            </a:r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060B97C-B374-43D3-B531-5AAFABADB88F}"/>
              </a:ext>
            </a:extLst>
          </p:cNvPr>
          <p:cNvSpPr txBox="1">
            <a:spLocks/>
          </p:cNvSpPr>
          <p:nvPr userDrawn="1"/>
        </p:nvSpPr>
        <p:spPr>
          <a:xfrm>
            <a:off x="7459790" y="965973"/>
            <a:ext cx="4213083" cy="568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 panose="020B0604030504040204" pitchFamily="34" charset="0"/>
              <a:buNone/>
              <a:tabLst/>
              <a:defRPr lang="en-GB" sz="14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T: +421 232 786 411</a:t>
            </a:r>
          </a:p>
          <a:p>
            <a:r>
              <a:rPr lang="cs-CZ"/>
              <a:t>E: bratislava@eversheds-sutherland.sk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E909793-4441-4E37-A34F-51821ADCB741}"/>
              </a:ext>
            </a:extLst>
          </p:cNvPr>
          <p:cNvSpPr txBox="1">
            <a:spLocks/>
          </p:cNvSpPr>
          <p:nvPr userDrawn="1"/>
        </p:nvSpPr>
        <p:spPr>
          <a:xfrm>
            <a:off x="7459789" y="1541015"/>
            <a:ext cx="4213083" cy="946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 panose="020B0604030504040204" pitchFamily="34" charset="0"/>
              <a:buNone/>
              <a:tabLst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err="1"/>
              <a:t>Cintorínska</a:t>
            </a:r>
            <a:r>
              <a:rPr lang="cs-CZ"/>
              <a:t> 3/a </a:t>
            </a:r>
          </a:p>
          <a:p>
            <a:r>
              <a:rPr lang="cs-CZ"/>
              <a:t>811 08 Bratislava</a:t>
            </a:r>
          </a:p>
          <a:p>
            <a:r>
              <a:rPr lang="cs-CZ"/>
              <a:t>Slovakia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EA04766-0A0E-4CF9-8C4B-A911C1780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0849" y="2792609"/>
            <a:ext cx="4213083" cy="277812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400" b="0" i="1" baseline="0">
                <a:solidFill>
                  <a:schemeClr val="bg1"/>
                </a:solidFill>
              </a:defRPr>
            </a:lvl1pPr>
          </a:lstStyle>
          <a:p>
            <a:r>
              <a:rPr lang="cs-CZ" noProof="0"/>
              <a:t>Czech Republic</a:t>
            </a:r>
            <a:endParaRPr lang="en-GB" noProof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B40EA917-8AC9-49CD-9BDB-0C80053DBC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60848" y="3240284"/>
            <a:ext cx="4213083" cy="2377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342900" indent="0"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200" b="1">
                <a:solidFill>
                  <a:schemeClr val="bg1"/>
                </a:solidFill>
              </a:defRPr>
            </a:lvl3pPr>
            <a:lvl4pPr marL="1028700" indent="0">
              <a:buNone/>
              <a:defRPr sz="1200" b="1">
                <a:solidFill>
                  <a:schemeClr val="bg1"/>
                </a:solidFill>
              </a:defRPr>
            </a:lvl4pPr>
            <a:lvl5pPr marL="13716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/>
              <a:t>Eversheds Sutherland</a:t>
            </a:r>
            <a:endParaRPr lang="en-GB" noProof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1263FA87-9E5B-40D8-8102-097668F863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60848" y="3484821"/>
            <a:ext cx="4213083" cy="5682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200" b="1">
                <a:solidFill>
                  <a:schemeClr val="bg1"/>
                </a:solidFill>
              </a:defRPr>
            </a:lvl3pPr>
            <a:lvl4pPr marL="1028700" indent="0">
              <a:buNone/>
              <a:defRPr sz="1200" b="1">
                <a:solidFill>
                  <a:schemeClr val="bg1"/>
                </a:solidFill>
              </a:defRPr>
            </a:lvl4pPr>
            <a:lvl5pPr marL="13716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 panose="020B0604030504040204" pitchFamily="34" charset="0"/>
              <a:buNone/>
              <a:tabLst/>
            </a:pPr>
            <a:r>
              <a:rPr lang="cs-CZ" noProof="0"/>
              <a:t>T: +420 255 706 500</a:t>
            </a:r>
          </a:p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 panose="020B0604030504040204" pitchFamily="34" charset="0"/>
              <a:buNone/>
              <a:tabLst/>
            </a:pPr>
            <a:r>
              <a:rPr lang="cs-CZ" noProof="0"/>
              <a:t>E: praha@eversheds-sutherland.cz</a:t>
            </a:r>
            <a:endParaRPr lang="en-GB" noProof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B07674A-2423-499D-B158-0A372EDDB1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59789" y="4246517"/>
            <a:ext cx="4213083" cy="9460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200" b="1">
                <a:solidFill>
                  <a:schemeClr val="bg1"/>
                </a:solidFill>
              </a:defRPr>
            </a:lvl3pPr>
            <a:lvl4pPr marL="1028700" indent="0">
              <a:buNone/>
              <a:defRPr sz="1200" b="1">
                <a:solidFill>
                  <a:schemeClr val="bg1"/>
                </a:solidFill>
              </a:defRPr>
            </a:lvl4pPr>
            <a:lvl5pPr marL="13716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err="1"/>
              <a:t>Oasis</a:t>
            </a:r>
            <a:r>
              <a:rPr lang="cs-CZ" noProof="0"/>
              <a:t> Florenc</a:t>
            </a:r>
          </a:p>
          <a:p>
            <a:pPr lvl="0"/>
            <a:r>
              <a:rPr lang="cs-CZ" noProof="0"/>
              <a:t>Pobřežní 394/12</a:t>
            </a:r>
          </a:p>
          <a:p>
            <a:pPr lvl="0"/>
            <a:r>
              <a:rPr lang="cs-CZ" noProof="0"/>
              <a:t>Praha 8, 186 00</a:t>
            </a:r>
          </a:p>
          <a:p>
            <a:pPr lvl="0"/>
            <a:r>
              <a:rPr lang="cs-CZ" noProof="0"/>
              <a:t>Czech Republic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2266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612000" y="1233488"/>
            <a:ext cx="11040533" cy="5219700"/>
          </a:xfrm>
        </p:spPr>
        <p:txBody>
          <a:bodyPr/>
          <a:lstStyle>
            <a:lvl1pPr marL="360363" indent="-360363"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accent1"/>
                </a:solidFill>
              </a:defRPr>
            </a:lvl1pPr>
            <a:lvl2pPr marL="623888" indent="-280988">
              <a:buClr>
                <a:schemeClr val="accent1"/>
              </a:buClr>
              <a:buFont typeface="Verdana" panose="020B0604030504040204" pitchFamily="34" charset="0"/>
              <a:buChar char="−"/>
              <a:defRPr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add item here</a:t>
            </a:r>
          </a:p>
          <a:p>
            <a:pPr lvl="1"/>
            <a:r>
              <a:rPr lang="en-US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87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with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1233488"/>
            <a:ext cx="11040533" cy="5219700"/>
          </a:xfrm>
        </p:spPr>
        <p:txBody>
          <a:bodyPr/>
          <a:lstStyle>
            <a:lvl1pPr marL="360363" indent="-360363">
              <a:buClr>
                <a:schemeClr val="bg1"/>
              </a:buClr>
              <a:buFont typeface="+mj-lt"/>
              <a:buAutoNum type="arabicPeriod"/>
              <a:defRPr baseline="0">
                <a:solidFill>
                  <a:schemeClr val="bg1"/>
                </a:solidFill>
              </a:defRPr>
            </a:lvl1pPr>
            <a:lvl2pPr marL="623888" indent="-280988">
              <a:buClr>
                <a:schemeClr val="bg1"/>
              </a:buClr>
              <a:buFont typeface="Verdana" panose="020B0604030504040204" pitchFamily="34" charset="0"/>
              <a:buChar char="−"/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Click to add item here</a:t>
            </a:r>
          </a:p>
          <a:p>
            <a:pPr lvl="1"/>
            <a:r>
              <a:rPr lang="en-GB" noProof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Contents heading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Eversheds Sutherland</a:t>
            </a:r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46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2097088"/>
            <a:ext cx="11040533" cy="4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Click to add Intro 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792000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2000" y="2514601"/>
            <a:ext cx="11040533" cy="3603625"/>
          </a:xfrm>
        </p:spPr>
        <p:txBody>
          <a:bodyPr/>
          <a:lstStyle>
            <a:lvl2pPr marL="720000" indent="-360000">
              <a:defRPr/>
            </a:lvl2pPr>
            <a:lvl3pPr marL="1080000" indent="-360000">
              <a:defRPr/>
            </a:lvl3pPr>
            <a:lvl4pPr marL="1440000" indent="-360000">
              <a:defRPr/>
            </a:lvl4pPr>
            <a:lvl5pPr marL="1800000" indent="-36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2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12000" y="1332000"/>
            <a:ext cx="11041200" cy="5040000"/>
          </a:xfrm>
        </p:spPr>
        <p:txBody>
          <a:bodyPr lIns="90000"/>
          <a:lstStyle>
            <a:lvl2pPr marL="720000" indent="-360000">
              <a:defRPr/>
            </a:lvl2pPr>
            <a:lvl3pPr marL="1080000" indent="-360000">
              <a:defRPr/>
            </a:lvl3pPr>
            <a:lvl4pPr marL="1440000" indent="-360000">
              <a:defRPr/>
            </a:lvl4pPr>
            <a:lvl5pPr marL="1800000" indent="-36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0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12000" y="1332000"/>
            <a:ext cx="11041200" cy="5040000"/>
          </a:xfrm>
        </p:spPr>
        <p:txBody>
          <a:bodyPr lIns="90000"/>
          <a:lstStyle>
            <a:lvl2pPr marL="720000" indent="-360000">
              <a:defRPr/>
            </a:lvl2pPr>
            <a:lvl3pPr marL="1080000" indent="-360000">
              <a:defRPr/>
            </a:lvl3pPr>
            <a:lvl4pPr marL="1440000" indent="-360000">
              <a:defRPr/>
            </a:lvl4pPr>
            <a:lvl5pPr marL="1800000" indent="-36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ub-heading">
            <a:extLst>
              <a:ext uri="{FF2B5EF4-FFF2-40B4-BE49-F238E27FC236}">
                <a16:creationId xmlns:a16="http://schemas.microsoft.com/office/drawing/2014/main" id="{3049B8A7-D889-469B-8A64-80128E97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792000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/>
              <a:t>Click to add sub-heading</a:t>
            </a:r>
          </a:p>
        </p:txBody>
      </p:sp>
    </p:spTree>
    <p:extLst>
      <p:ext uri="{BB962C8B-B14F-4D97-AF65-F5344CB8AC3E}">
        <p14:creationId xmlns:p14="http://schemas.microsoft.com/office/powerpoint/2010/main" val="294382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rge text slide -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12000" y="432000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12000" y="1332000"/>
            <a:ext cx="6575381" cy="5040000"/>
          </a:xfrm>
        </p:spPr>
        <p:txBody>
          <a:bodyPr lIns="90000"/>
          <a:lstStyle>
            <a:lvl2pPr marL="720000" indent="-360000">
              <a:defRPr/>
            </a:lvl2pPr>
            <a:lvl3pPr marL="1080000" indent="-360000">
              <a:defRPr/>
            </a:lvl3pPr>
            <a:lvl4pPr marL="1440000" indent="-360000">
              <a:defRPr/>
            </a:lvl4pPr>
            <a:lvl5pPr marL="1800000" indent="-36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Eversheds Sutherland</a:t>
            </a:r>
            <a:endParaRPr lang="en-US" sz="800" b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6A6E8B4-CCC8-43C9-9E14-9CC61FA76F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35334" y="1332000"/>
            <a:ext cx="4080933" cy="504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Please add a primary image from the Brand Library</a:t>
            </a:r>
          </a:p>
        </p:txBody>
      </p:sp>
    </p:spTree>
    <p:extLst>
      <p:ext uri="{BB962C8B-B14F-4D97-AF65-F5344CB8AC3E}">
        <p14:creationId xmlns:p14="http://schemas.microsoft.com/office/powerpoint/2010/main" val="96527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432000"/>
            <a:ext cx="11034672" cy="333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101850"/>
            <a:ext cx="110405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52000" y="6480000"/>
            <a:ext cx="106025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80000" y="6480000"/>
            <a:ext cx="7413544" cy="18816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0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42" r:id="rId7"/>
    <p:sldLayoutId id="2147483841" r:id="rId8"/>
    <p:sldLayoutId id="2147483843" r:id="rId9"/>
    <p:sldLayoutId id="214748383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36" r:id="rId23"/>
    <p:sldLayoutId id="2147483837" r:id="rId24"/>
    <p:sldLayoutId id="2147483838" r:id="rId25"/>
    <p:sldLayoutId id="2147483839" r:id="rId26"/>
    <p:sldLayoutId id="2147483830" r:id="rId27"/>
    <p:sldLayoutId id="2147483835" r:id="rId28"/>
    <p:sldLayoutId id="2147483831" r:id="rId29"/>
    <p:sldLayoutId id="2147483832" r:id="rId30"/>
    <p:sldLayoutId id="2147483833" r:id="rId31"/>
    <p:sldLayoutId id="2147483844" r:id="rId32"/>
    <p:sldLayoutId id="2147483848" r:id="rId3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685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Font typeface="Verdana" panose="020B0604030504040204" pitchFamily="34" charset="0"/>
        <a:buChar char="─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871" userDrawn="1">
          <p15:clr>
            <a:srgbClr val="F26B43"/>
          </p15:clr>
        </p15:guide>
        <p15:guide id="3" pos="3809" userDrawn="1">
          <p15:clr>
            <a:srgbClr val="F26B43"/>
          </p15:clr>
        </p15:guide>
        <p15:guide id="4" pos="4687" userDrawn="1">
          <p15:clr>
            <a:srgbClr val="F26B43"/>
          </p15:clr>
        </p15:guide>
        <p15:guide id="5" pos="4747" userDrawn="1">
          <p15:clr>
            <a:srgbClr val="F26B43"/>
          </p15:clr>
        </p15:guide>
        <p15:guide id="6" pos="5564" userDrawn="1">
          <p15:clr>
            <a:srgbClr val="F26B43"/>
          </p15:clr>
        </p15:guide>
        <p15:guide id="7" pos="5624" userDrawn="1">
          <p15:clr>
            <a:srgbClr val="F26B43"/>
          </p15:clr>
        </p15:guide>
        <p15:guide id="8" pos="6440" userDrawn="1">
          <p15:clr>
            <a:srgbClr val="F26B43"/>
          </p15:clr>
        </p15:guide>
        <p15:guide id="9" pos="6501" userDrawn="1">
          <p15:clr>
            <a:srgbClr val="F26B43"/>
          </p15:clr>
        </p15:guide>
        <p15:guide id="10" pos="7317" userDrawn="1">
          <p15:clr>
            <a:srgbClr val="F26B43"/>
          </p15:clr>
        </p15:guide>
        <p15:guide id="11" pos="2993" userDrawn="1">
          <p15:clr>
            <a:srgbClr val="F26B43"/>
          </p15:clr>
        </p15:guide>
        <p15:guide id="12" pos="2933" userDrawn="1">
          <p15:clr>
            <a:srgbClr val="F26B43"/>
          </p15:clr>
        </p15:guide>
        <p15:guide id="13" pos="2116" userDrawn="1">
          <p15:clr>
            <a:srgbClr val="F26B43"/>
          </p15:clr>
        </p15:guide>
        <p15:guide id="14" pos="2056" userDrawn="1">
          <p15:clr>
            <a:srgbClr val="F26B43"/>
          </p15:clr>
        </p15:guide>
        <p15:guide id="15" pos="1240" userDrawn="1">
          <p15:clr>
            <a:srgbClr val="F26B43"/>
          </p15:clr>
        </p15:guide>
        <p15:guide id="16" pos="1179" userDrawn="1">
          <p15:clr>
            <a:srgbClr val="F26B43"/>
          </p15:clr>
        </p15:guide>
        <p15:guide id="17" pos="363" userDrawn="1">
          <p15:clr>
            <a:srgbClr val="F26B43"/>
          </p15:clr>
        </p15:guide>
        <p15:guide id="18" orient="horz" pos="255" userDrawn="1">
          <p15:clr>
            <a:srgbClr val="F26B43"/>
          </p15:clr>
        </p15:guide>
        <p15:guide id="19" orient="horz" pos="4065" userDrawn="1">
          <p15:clr>
            <a:srgbClr val="F26B43"/>
          </p15:clr>
        </p15:guide>
        <p15:guide id="20" orient="horz" pos="1321" userDrawn="1">
          <p15:clr>
            <a:srgbClr val="F26B43"/>
          </p15:clr>
        </p15:guide>
        <p15:guide id="21" orient="horz" pos="777" userDrawn="1">
          <p15:clr>
            <a:srgbClr val="F26B43"/>
          </p15:clr>
        </p15:guide>
        <p15:guide id="22" orient="horz" pos="1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597EA7F8-C8B4-4C17-9CCC-888176E8F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/>
              <a:t>Balík opatrení na Slovensku </a:t>
            </a:r>
            <a:r>
              <a:rPr lang="de-AT"/>
              <a:t>–</a:t>
            </a:r>
            <a:r>
              <a:rPr lang="sk-SK"/>
              <a:t> zodpovednosť konateľov </a:t>
            </a:r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20B5679-2A20-44BB-A812-AD764DC5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Správa hotovosti a pohľadávok počas COVID-19 krízy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DB4DF8-06B1-4D98-B751-8DEF9FB35C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1</a:t>
            </a:r>
            <a:r>
              <a:rPr lang="sk-SK" dirty="0"/>
              <a:t>5</a:t>
            </a:r>
            <a:r>
              <a:rPr lang="de-AT" dirty="0"/>
              <a:t>.04.2020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00EA321-DECD-4096-A58A-176F0675E4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1131" y="2711252"/>
            <a:ext cx="5323210" cy="2228393"/>
          </a:xfrm>
        </p:spPr>
        <p:txBody>
          <a:bodyPr/>
          <a:lstStyle/>
          <a:p>
            <a:r>
              <a:rPr lang="de-AT"/>
              <a:t>Mgr. Petra </a:t>
            </a:r>
            <a:r>
              <a:rPr lang="de-AT" err="1"/>
              <a:t>Štrbová</a:t>
            </a:r>
            <a:r>
              <a:rPr lang="de-AT"/>
              <a:t> Marková</a:t>
            </a:r>
          </a:p>
          <a:p>
            <a:r>
              <a:rPr lang="de-AT"/>
              <a:t>Mgr. Ján Macej, </a:t>
            </a:r>
            <a:r>
              <a:rPr lang="de-AT" err="1"/>
              <a:t>Ph.D</a:t>
            </a:r>
            <a:r>
              <a:rPr lang="de-AT"/>
              <a:t>. </a:t>
            </a:r>
          </a:p>
          <a:p>
            <a:r>
              <a:rPr lang="de-AT"/>
              <a:t>Mag. Bernhard Hager, LL.M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95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7918B-BA71-4875-A3FC-E9FBFC89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3199301"/>
            <a:ext cx="11040533" cy="459398"/>
          </a:xfrm>
        </p:spPr>
        <p:txBody>
          <a:bodyPr/>
          <a:lstStyle/>
          <a:p>
            <a:r>
              <a:rPr lang="sk-SK"/>
              <a:t>3</a:t>
            </a:r>
            <a:r>
              <a:rPr lang="de-AT"/>
              <a:t>. </a:t>
            </a:r>
            <a:br>
              <a:rPr lang="sk-SK"/>
            </a:br>
            <a:r>
              <a:rPr lang="sk-SK"/>
              <a:t>Odklad </a:t>
            </a:r>
            <a:r>
              <a:rPr lang="de-AT"/>
              <a:t>–</a:t>
            </a:r>
            <a:r>
              <a:rPr lang="sk-SK"/>
              <a:t> Dohoda o splátkach </a:t>
            </a:r>
            <a:r>
              <a:rPr lang="de-AT"/>
              <a:t>–</a:t>
            </a:r>
            <a:r>
              <a:rPr lang="sk-SK"/>
              <a:t> Uznanie dlhu</a:t>
            </a:r>
            <a:br>
              <a:rPr lang="sk-SK"/>
            </a:br>
            <a:br>
              <a:rPr lang="sk-SK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44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711F7E"/>
                </a:solidFill>
              </a:rPr>
              <a:t>Odklad</a:t>
            </a:r>
            <a:endParaRPr lang="de-DE">
              <a:solidFill>
                <a:srgbClr val="711F7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sk-SK"/>
              <a:t>Odklad platobnej povinnosti</a:t>
            </a:r>
          </a:p>
          <a:p>
            <a:r>
              <a:rPr lang="sk-SK"/>
              <a:t>Plynutie úrokov z omeškania</a:t>
            </a:r>
          </a:p>
          <a:p>
            <a:r>
              <a:rPr lang="sk-SK"/>
              <a:t>Plynutie premlčacej lehoty nie je pozastavené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7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Dohoda o splátkach 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59410" indent="-359410"/>
            <a:r>
              <a:rPr lang="sk-SK"/>
              <a:t>Dohoda, že splatný dlh bude uhradený v splátkach</a:t>
            </a:r>
            <a:endParaRPr lang="en-US"/>
          </a:p>
          <a:p>
            <a:pPr marL="359410" indent="-359410"/>
            <a:r>
              <a:rPr lang="sk-SK"/>
              <a:t>Úroky z omeškania plynú iba pre splatné splátky</a:t>
            </a:r>
            <a:endParaRPr lang="de-DE">
              <a:ea typeface="Verdana"/>
              <a:cs typeface="Verdana"/>
            </a:endParaRPr>
          </a:p>
          <a:p>
            <a:pPr marL="359410" indent="-359410"/>
            <a:r>
              <a:rPr lang="sk-SK"/>
              <a:t>Momentom novej dohody začína plynúť premlčacia lehota vždy od splatnej splátky</a:t>
            </a:r>
            <a:endParaRPr lang="de-DE">
              <a:ea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05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Uznanie dlhu</a:t>
            </a:r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/>
              <a:t>Rozdiely medzi OZ a OBZ:</a:t>
            </a:r>
          </a:p>
          <a:p>
            <a:pPr marL="0" indent="0">
              <a:buNone/>
            </a:pPr>
            <a:endParaRPr lang="de-DE"/>
          </a:p>
          <a:p>
            <a:r>
              <a:rPr lang="sk-SK"/>
              <a:t>Pri OZ</a:t>
            </a:r>
            <a:r>
              <a:rPr lang="de-DE"/>
              <a:t>:</a:t>
            </a:r>
          </a:p>
          <a:p>
            <a:pPr lvl="1"/>
            <a:r>
              <a:rPr lang="sk-SK"/>
              <a:t>Obsahová náležitosť: presná špecifikácia dlhu (právny dôvod a výška),</a:t>
            </a:r>
          </a:p>
          <a:p>
            <a:pPr lvl="1"/>
            <a:r>
              <a:rPr lang="sk-SK"/>
              <a:t>Formálna náležitosť: písomnosť,</a:t>
            </a:r>
            <a:endParaRPr lang="de-DE"/>
          </a:p>
          <a:p>
            <a:pPr marL="266700" indent="0">
              <a:buNone/>
            </a:pPr>
            <a:r>
              <a:rPr lang="sk-SK" sz="1900"/>
              <a:t>Premlčanie</a:t>
            </a:r>
            <a:r>
              <a:rPr lang="de-DE" sz="1900"/>
              <a:t>:</a:t>
            </a:r>
            <a:r>
              <a:rPr lang="sk-SK" sz="1900"/>
              <a:t> nová premlčacia doba – 10 rokov</a:t>
            </a:r>
            <a:r>
              <a:rPr lang="de-DE" sz="1900"/>
              <a:t>.</a:t>
            </a:r>
          </a:p>
          <a:p>
            <a:pPr marL="266700" indent="0">
              <a:buNone/>
            </a:pPr>
            <a:endParaRPr lang="de-DE" sz="1900"/>
          </a:p>
          <a:p>
            <a:r>
              <a:rPr lang="sk-SK"/>
              <a:t>Pri OBZ</a:t>
            </a:r>
            <a:r>
              <a:rPr lang="de-DE"/>
              <a:t>:</a:t>
            </a:r>
          </a:p>
          <a:p>
            <a:pPr marL="358775" indent="355600">
              <a:buFont typeface="Arial" panose="020B0604020202020204" pitchFamily="34" charset="0"/>
              <a:buChar char="•"/>
            </a:pPr>
            <a:r>
              <a:rPr lang="sk-SK" sz="1900"/>
              <a:t>V zásade postačuje jednoduchá dohoda v písomnej forme,</a:t>
            </a:r>
            <a:endParaRPr lang="de-DE" sz="1900"/>
          </a:p>
          <a:p>
            <a:pPr marL="358775" indent="355600">
              <a:buFont typeface="Arial" panose="020B0604020202020204" pitchFamily="34" charset="0"/>
              <a:buChar char="•"/>
            </a:pPr>
            <a:r>
              <a:rPr lang="sk-SK" sz="2000"/>
              <a:t>Za uznanie dlhu sa považuje aj uhradenie úrokov alebo čiastočné plnenie,</a:t>
            </a:r>
            <a:endParaRPr lang="de-DE" sz="1900"/>
          </a:p>
          <a:p>
            <a:pPr marL="266700" indent="0">
              <a:buNone/>
            </a:pPr>
            <a:r>
              <a:rPr lang="sk-SK" sz="1900"/>
              <a:t>Premlčanie</a:t>
            </a:r>
            <a:r>
              <a:rPr lang="de-DE" sz="1900"/>
              <a:t>:</a:t>
            </a:r>
            <a:r>
              <a:rPr lang="sk-SK" sz="1900"/>
              <a:t> nová premlčacia doba – 4 roky</a:t>
            </a:r>
            <a:r>
              <a:rPr lang="de-DE" sz="1900"/>
              <a:t>.</a:t>
            </a:r>
          </a:p>
          <a:p>
            <a:pPr marL="358775" indent="0"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69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E090B-230C-46CE-9D19-51827468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Uznanie dlhu formou notárskej zápisnice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127CAD-AEDA-4AA7-AA8B-74AA94299C4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59410" indent="-359410"/>
            <a:r>
              <a:rPr lang="sk-SK"/>
              <a:t>Odporúčame vyhotoviť notársku zápisnicu s priamou vykonateľnosťou:</a:t>
            </a:r>
            <a:endParaRPr lang="sk-SK">
              <a:ea typeface="Verdana"/>
              <a:cs typeface="Verdana"/>
            </a:endParaRPr>
          </a:p>
          <a:p>
            <a:pPr marL="0" indent="0">
              <a:buNone/>
            </a:pP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Spisuje notár, 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Uznanie dlhu,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Musí obsahovať termín plnenia,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Často kombinovaná aj so splátkovým kalendárom,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Uznanie zmluvných pokút je touto formou vylúčené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Priamy exekučný titul, </a:t>
            </a:r>
            <a:r>
              <a:rPr lang="sk-SK" err="1"/>
              <a:t>t.j</a:t>
            </a:r>
            <a:r>
              <a:rPr lang="sk-SK"/>
              <a:t>. pohľadávky nie je potrebné zvlášť žalovať,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Premlčacia doba závisí od formy uznania dlhu.</a:t>
            </a:r>
            <a:endParaRPr lang="sk-SK">
              <a:ea typeface="Verdana"/>
              <a:cs typeface="Verdana"/>
            </a:endParaRPr>
          </a:p>
          <a:p>
            <a:pPr marL="359410" indent="-359410"/>
            <a:endParaRPr lang="sk-SK">
              <a:ea typeface="Verdana"/>
              <a:cs typeface="Verdana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647A59E-A92D-4C38-9DEB-8FA25F6235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CBF3642-937F-4943-B46C-03279D1A2A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B25F2CD-BACF-4AAC-9073-3F4B8BFC86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107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7918B-BA71-4875-A3FC-E9FBFC89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4. </a:t>
            </a:r>
            <a:br>
              <a:rPr lang="de-AT"/>
            </a:br>
            <a:r>
              <a:rPr lang="sk-SK"/>
              <a:t>Spoločnosť v kríze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00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Spoločnosť v kríze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59410" indent="-359410"/>
            <a:r>
              <a:rPr lang="sk-SK"/>
              <a:t>Spoločnosť je platobne neschopná alebo jej hrozí platobná neschopnosť,</a:t>
            </a:r>
            <a:endParaRPr lang="de-DE">
              <a:ea typeface="Verdana"/>
              <a:cs typeface="Verdana"/>
            </a:endParaRPr>
          </a:p>
          <a:p>
            <a:pPr marL="359410" indent="-359410"/>
            <a:r>
              <a:rPr lang="sk-SK"/>
              <a:t>Pomer vlastného imania a záväzkov je menší ako 8 ku 100,</a:t>
            </a:r>
            <a:endParaRPr lang="de-DE">
              <a:ea typeface="Verdana"/>
              <a:cs typeface="Verdana"/>
            </a:endParaRPr>
          </a:p>
          <a:p>
            <a:pPr marL="359410" indent="-359410"/>
            <a:r>
              <a:rPr lang="sk-SK"/>
              <a:t>Štatutárny orgán musí prijať opatrenia na prekonanie krízy, </a:t>
            </a:r>
            <a:endParaRPr lang="de-DE">
              <a:ea typeface="Verdana"/>
              <a:cs typeface="Verdana"/>
            </a:endParaRPr>
          </a:p>
          <a:p>
            <a:pPr marL="359410" indent="-359410"/>
            <a:r>
              <a:rPr lang="sk-SK"/>
              <a:t>Zákaz vyplácania plnení nahradzujúcich vlastné zdroje, obzvlášť zákaz vyplácania pôžičiek alebo iných platieb: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Spoločníkom, štatutárnym orgánom, členom dozornej rady či tichým spoločníkom </a:t>
            </a:r>
            <a:r>
              <a:rPr lang="de-DE"/>
              <a:t>,</a:t>
            </a:r>
            <a:endParaRPr lang="de-DE">
              <a:ea typeface="Verdana"/>
              <a:cs typeface="Verdana"/>
            </a:endParaRPr>
          </a:p>
          <a:p>
            <a:pPr marL="719455" lvl="1" indent="-359410"/>
            <a:r>
              <a:rPr lang="sk-SK" sz="1900"/>
              <a:t>Blízkym alebo </a:t>
            </a:r>
            <a:r>
              <a:rPr lang="sk-SK"/>
              <a:t>spriazneným osobám</a:t>
            </a:r>
            <a:endParaRPr lang="sk-SK" sz="1900">
              <a:ea typeface="Verdana"/>
              <a:cs typeface="Verdana"/>
            </a:endParaRPr>
          </a:p>
          <a:p>
            <a:pPr marL="359410" indent="-359410"/>
            <a:r>
              <a:rPr lang="sk-SK"/>
              <a:t>Štatutárny orgán ručí za vrátenie plnení nahradzujúcich vlastné zdroje, ak boli vyplatené v rozpore so zákonom</a:t>
            </a:r>
            <a:endParaRPr lang="de-DE">
              <a:ea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>
            <a:normAutofit fontScale="92500" lnSpcReduction="10000"/>
          </a:bodyPr>
          <a:lstStyle/>
          <a:p>
            <a:r>
              <a:rPr lang="sk-SK"/>
              <a:t>Definícia: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40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Povinnosť konateľa zvolať valné zhromaždenie</a:t>
            </a:r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59410" indent="-359410"/>
            <a:r>
              <a:rPr lang="sk-SK"/>
              <a:t>Ak strata prevýši tretinu základného imania, štatutárny orgán je povinný:</a:t>
            </a:r>
            <a:endParaRPr lang="de-DE">
              <a:ea typeface="Verdana"/>
              <a:cs typeface="Verdana"/>
            </a:endParaRPr>
          </a:p>
          <a:p>
            <a:pPr marL="719455" lvl="1" indent="-359410"/>
            <a:r>
              <a:rPr lang="sk-SK"/>
              <a:t>zvolať mimoriadne valné zhromaždenie,</a:t>
            </a:r>
            <a:endParaRPr lang="de-DE">
              <a:ea typeface="Verdana"/>
              <a:cs typeface="Verdana"/>
            </a:endParaRPr>
          </a:p>
          <a:p>
            <a:pPr marL="719455" lvl="1" indent="-359410"/>
            <a:r>
              <a:rPr lang="sk-SK"/>
              <a:t>informovať spoločníkov,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navrhnúť balík opatrení.</a:t>
            </a:r>
            <a:endParaRPr lang="de-DE">
              <a:ea typeface="Verdana"/>
              <a:cs typeface="Verdana"/>
            </a:endParaRPr>
          </a:p>
          <a:p>
            <a:pPr marL="359410" indent="-359410"/>
            <a:r>
              <a:rPr lang="sk-SK"/>
              <a:t>V období do 30.04.2020 (hoci sa lehota pravdepodobne predĺži) môžu spoločníci prijať uznesenie mimo valného zhromaždenia (per </a:t>
            </a:r>
            <a:r>
              <a:rPr lang="sk-SK" err="1"/>
              <a:t>rollam</a:t>
            </a:r>
            <a:r>
              <a:rPr lang="sk-SK"/>
              <a:t>), aj keď to nie je výslovne uvedené v spoločenskej zmluve, resp. V stanovách.</a:t>
            </a:r>
            <a:endParaRPr lang="de-DE">
              <a:ea typeface="Verdana"/>
              <a:cs typeface="Verdana"/>
            </a:endParaRPr>
          </a:p>
          <a:p>
            <a:pPr marL="359410" indent="-359410"/>
            <a:r>
              <a:rPr lang="sk-SK"/>
              <a:t>To znamená, že v súčasnosti sú povolené valné zhromaždenia telefonicky / formou videokonferencie s následným uznesením mimo valného zhromaždenia, osobné stretnutia sa nevyžadujú (a v mnohých prípadoch ani nie sú možné).</a:t>
            </a:r>
            <a:endParaRPr lang="de-DE">
              <a:ea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513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7918B-BA71-4875-A3FC-E9FBFC89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70" y="2849167"/>
            <a:ext cx="11040533" cy="459398"/>
          </a:xfrm>
        </p:spPr>
        <p:txBody>
          <a:bodyPr/>
          <a:lstStyle/>
          <a:p>
            <a:r>
              <a:rPr lang="sk-SK">
                <a:ea typeface="+mj-lt"/>
                <a:cs typeface="+mj-lt"/>
              </a:rPr>
              <a:t>5.</a:t>
            </a:r>
            <a:br>
              <a:rPr lang="sk-SK">
                <a:ea typeface="+mj-lt"/>
                <a:cs typeface="+mj-lt"/>
              </a:rPr>
            </a:br>
            <a:r>
              <a:rPr lang="sk-SK">
                <a:ea typeface="+mj-lt"/>
                <a:cs typeface="+mj-lt"/>
              </a:rPr>
              <a:t>Platby v prípade nedostatku likvidity - odporovateľnosť</a:t>
            </a:r>
            <a:endParaRPr lang="de-AT">
              <a:ea typeface="+mj-lt"/>
              <a:cs typeface="+mj-lt"/>
            </a:endParaRPr>
          </a:p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6947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Nedostatok likvidity</a:t>
            </a:r>
            <a:endParaRPr lang="sk-SK">
              <a:ea typeface="Verdana"/>
              <a:cs typeface="Verdan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sk">
                <a:ea typeface="+mn-lt"/>
                <a:cs typeface="+mn-lt"/>
              </a:rPr>
              <a:t>Ak aktuálna výška likvidity nepostačuje na uspokojenie všetkých splatných pohľadávok, potom pre štatutárne orgány platí:</a:t>
            </a:r>
            <a:endParaRPr lang="sk-SK"/>
          </a:p>
          <a:p>
            <a:pPr marL="719455" lvl="1" indent="-359410">
              <a:buFont typeface="Symbol" panose="05050102010706020507" pitchFamily="18" charset="2"/>
              <a:buChar char="-"/>
            </a:pPr>
            <a:endParaRPr lang="sk-SK">
              <a:ea typeface="Verdana"/>
              <a:cs typeface="Verdana"/>
            </a:endParaRPr>
          </a:p>
          <a:p>
            <a:pPr marL="719455" lvl="1" indent="-359410">
              <a:buFont typeface="Symbol" panose="05050102010706020507" pitchFamily="18" charset="2"/>
              <a:buChar char="-"/>
            </a:pPr>
            <a:r>
              <a:rPr lang="sk-SK">
                <a:ea typeface="Verdana"/>
                <a:cs typeface="Verdana"/>
              </a:rPr>
              <a:t>Povinnosť vykonať všetko, čím by sa mohla vytvoriť likvidita:</a:t>
            </a:r>
          </a:p>
          <a:p>
            <a:pPr marL="1079500" lvl="2" indent="-359410"/>
            <a:r>
              <a:rPr lang="sk-SK">
                <a:ea typeface="Verdana"/>
                <a:cs typeface="Verdana"/>
              </a:rPr>
              <a:t>Vymáhať pohľadávky,</a:t>
            </a:r>
          </a:p>
          <a:p>
            <a:pPr marL="1079500" lvl="2" indent="-359410"/>
            <a:r>
              <a:rPr lang="sk-SK">
                <a:ea typeface="+mn-lt"/>
                <a:cs typeface="+mn-lt"/>
              </a:rPr>
              <a:t>Rokovať s veriteľmi, bankami, spoločnosťami (ale žiadna povinnosť vykonať dodatočné platby!),</a:t>
            </a:r>
          </a:p>
          <a:p>
            <a:pPr marL="1079500" lvl="2" indent="-359410"/>
            <a:r>
              <a:rPr lang="sk-SK">
                <a:ea typeface="+mn-lt"/>
                <a:cs typeface="+mn-lt"/>
              </a:rPr>
              <a:t>Analyzovať programy štátnej pomoci,</a:t>
            </a:r>
          </a:p>
          <a:p>
            <a:pPr marL="1079500" lvl="2" indent="-359410"/>
            <a:r>
              <a:rPr lang="sk-SK">
                <a:ea typeface="+mn-lt"/>
                <a:cs typeface="+mn-lt"/>
              </a:rPr>
              <a:t>Analyzovať možnosti odkladov platby daní a odvodov,</a:t>
            </a:r>
          </a:p>
          <a:p>
            <a:pPr marL="1079500" lvl="2" indent="-359410"/>
            <a:r>
              <a:rPr lang="sk-SK">
                <a:ea typeface="+mn-lt"/>
                <a:cs typeface="+mn-lt"/>
              </a:rPr>
              <a:t>Overiť, či sa spoločnosť nenachádza v kríze – prijať balík opatrení</a:t>
            </a:r>
          </a:p>
          <a:p>
            <a:pPr marL="719455" lvl="1" indent="-359410">
              <a:buFont typeface="Symbol,Sans-Serif" panose="05050102010706020507" pitchFamily="18" charset="2"/>
              <a:buChar char="-"/>
            </a:pPr>
            <a:endParaRPr lang="sk-SK">
              <a:ea typeface="+mn-lt"/>
              <a:cs typeface="+mn-lt"/>
            </a:endParaRPr>
          </a:p>
          <a:p>
            <a:pPr marL="719455" lvl="1" indent="-359410">
              <a:buFont typeface="Symbol,Sans-Serif" panose="05050102010706020507" pitchFamily="18" charset="2"/>
              <a:buChar char="-"/>
            </a:pPr>
            <a:r>
              <a:rPr lang="sk-SK">
                <a:ea typeface="Verdana"/>
                <a:cs typeface="Verdana"/>
              </a:rPr>
              <a:t>Overiť, či sú splnené predpoklady na podanie návrhu na vyhlásenie konkurzu</a:t>
            </a:r>
            <a:endParaRPr lang="sk-SK"/>
          </a:p>
          <a:p>
            <a:pPr marL="1079500" lvl="2" indent="-359410"/>
            <a:r>
              <a:rPr lang="sk-SK">
                <a:ea typeface="Verdana"/>
                <a:cs typeface="Verdana"/>
              </a:rPr>
              <a:t>Predĺženosť je dôvod pre vyhlásenie konkurzu, platobná neschopnosť pri návrhu zo strany dlžníka nie je relevantná (existuje avšak riziko podania návrhu zo strany veriteľa),</a:t>
            </a:r>
          </a:p>
          <a:p>
            <a:pPr marL="1079500" lvl="2" indent="-359410"/>
            <a:r>
              <a:rPr lang="sk-SK">
                <a:ea typeface="Verdana"/>
                <a:cs typeface="Verdana"/>
              </a:rPr>
              <a:t>Povinnosť podania návrhu na konkurz (lehota je teraz 60 dní namiesto doterajších 30 dní),</a:t>
            </a:r>
            <a:endParaRPr lang="sk-SK"/>
          </a:p>
          <a:p>
            <a:pPr marL="1079500" lvl="2" indent="-359410"/>
            <a:r>
              <a:rPr lang="sk-SK">
                <a:ea typeface="Verdana"/>
                <a:cs typeface="Verdana"/>
              </a:rPr>
              <a:t>Možnosť reštrukturalizácie ako alternatíva</a:t>
            </a:r>
          </a:p>
          <a:p>
            <a:pPr marL="1079500" lvl="2" indent="-359410"/>
            <a:endParaRPr lang="sk-SK"/>
          </a:p>
          <a:p>
            <a:pPr marL="1079500" lvl="2" indent="-359410"/>
            <a:endParaRPr lang="sk-SK">
              <a:ea typeface="Verdana"/>
              <a:cs typeface="Verdana"/>
            </a:endParaRPr>
          </a:p>
          <a:p>
            <a:pPr marL="1079500" lvl="2" indent="-359410"/>
            <a:endParaRPr lang="sk-SK">
              <a:ea typeface="Verdana"/>
              <a:cs typeface="Verdana"/>
            </a:endParaRPr>
          </a:p>
          <a:p>
            <a:pPr marL="1079500" lvl="2" indent="-359410"/>
            <a:endParaRPr lang="sk-SK">
              <a:ea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73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5735" y="1260000"/>
            <a:ext cx="7047202" cy="5219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0045" indent="-360045"/>
            <a:r>
              <a:rPr lang="sk-SK" dirty="0"/>
              <a:t>Platobná disciplína, výkon funkcie štatutárneho orgánu a jeho zodpovednosť</a:t>
            </a:r>
            <a:endParaRPr lang="en-US" dirty="0"/>
          </a:p>
          <a:p>
            <a:pPr marL="360045" indent="-360045"/>
            <a:r>
              <a:rPr lang="sk-SK" dirty="0"/>
              <a:t>Vyššia moc -vis </a:t>
            </a:r>
            <a:r>
              <a:rPr lang="sk-SK" dirty="0" err="1"/>
              <a:t>maior</a:t>
            </a:r>
            <a:endParaRPr lang="sk-SK" dirty="0">
              <a:ea typeface="Verdana"/>
              <a:cs typeface="Verdana"/>
            </a:endParaRPr>
          </a:p>
          <a:p>
            <a:pPr marL="360045" indent="-360045"/>
            <a:r>
              <a:rPr lang="sk-SK" dirty="0"/>
              <a:t>Odklad, dohoda o splátkach, uznanie dlhu</a:t>
            </a:r>
            <a:endParaRPr lang="sk-SK" dirty="0">
              <a:ea typeface="Verdana"/>
              <a:cs typeface="Verdana"/>
            </a:endParaRPr>
          </a:p>
          <a:p>
            <a:pPr marL="360045" indent="-360045"/>
            <a:r>
              <a:rPr lang="sk-SK" dirty="0"/>
              <a:t>Spoločnosť v kríze</a:t>
            </a:r>
            <a:endParaRPr lang="sk-SK" dirty="0">
              <a:ea typeface="Verdana"/>
              <a:cs typeface="Verdana"/>
            </a:endParaRPr>
          </a:p>
          <a:p>
            <a:pPr marL="360045" indent="-360045"/>
            <a:r>
              <a:rPr lang="sk-SK" dirty="0"/>
              <a:t>Platenie dlhov v prípade nedostatku likvidity </a:t>
            </a:r>
            <a:endParaRPr lang="sk-SK" dirty="0">
              <a:ea typeface="Verdana"/>
              <a:cs typeface="Verdana"/>
            </a:endParaRPr>
          </a:p>
          <a:p>
            <a:pPr marL="360045" indent="-360045"/>
            <a:r>
              <a:rPr lang="sk-SK" dirty="0"/>
              <a:t>Konkurz, resp. reštrukturalizácia</a:t>
            </a:r>
            <a:endParaRPr lang="sk-SK" dirty="0">
              <a:ea typeface="Verdana"/>
              <a:cs typeface="Verdana"/>
            </a:endParaRPr>
          </a:p>
          <a:p>
            <a:pPr marL="360045" indent="-360045"/>
            <a:r>
              <a:rPr lang="sk-SK" dirty="0"/>
              <a:t>Balík opatrení (COVID-19)</a:t>
            </a:r>
            <a:endParaRPr lang="sk-SK" dirty="0">
              <a:ea typeface="Verdana"/>
              <a:cs typeface="Verdana"/>
            </a:endParaRPr>
          </a:p>
          <a:p>
            <a:pPr marL="0" indent="0">
              <a:buNone/>
            </a:pPr>
            <a:endParaRPr lang="sk-SK" dirty="0">
              <a:ea typeface="Verdana"/>
              <a:cs typeface="Verdan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Obsah</a:t>
            </a:r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01E58D-A6F4-4C38-A3D7-DA5EC0F20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02" y="0"/>
            <a:ext cx="4551998" cy="6858000"/>
          </a:xfrm>
          <a:prstGeom prst="rect">
            <a:avLst/>
          </a:prstGeom>
        </p:spPr>
      </p:pic>
      <p:cxnSp>
        <p:nvCxnSpPr>
          <p:cNvPr id="6" name="Straight Connector 13">
            <a:extLst>
              <a:ext uri="{FF2B5EF4-FFF2-40B4-BE49-F238E27FC236}">
                <a16:creationId xmlns:a16="http://schemas.microsoft.com/office/drawing/2014/main" id="{42102D76-C50A-4EC4-8A4E-6EC03096954B}"/>
              </a:ext>
            </a:extLst>
          </p:cNvPr>
          <p:cNvCxnSpPr/>
          <p:nvPr/>
        </p:nvCxnSpPr>
        <p:spPr>
          <a:xfrm>
            <a:off x="762293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03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ea typeface="+mj-lt"/>
                <a:cs typeface="+mj-lt"/>
              </a:rPr>
              <a:t>Nedostatok likvidity</a:t>
            </a:r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 fontScale="92500"/>
          </a:bodyPr>
          <a:lstStyle/>
          <a:p>
            <a:pPr marL="359410" indent="-359410"/>
            <a:r>
              <a:rPr lang="sk-SK">
                <a:ea typeface="Verdana"/>
                <a:cs typeface="Verdana"/>
              </a:rPr>
              <a:t>Ak likvidita nepostačuje na úhradu všetkých splatných pohľadávok:</a:t>
            </a:r>
          </a:p>
          <a:p>
            <a:pPr marL="719455" lvl="1" indent="-359410"/>
            <a:r>
              <a:rPr lang="sk-SK">
                <a:ea typeface="Verdana"/>
                <a:cs typeface="Verdana"/>
              </a:rPr>
              <a:t>Štatutárny orgán si nesmie vyberať, ktoré pohľadávky budú uhradené, ALE</a:t>
            </a:r>
          </a:p>
          <a:p>
            <a:pPr marL="719455" lvl="1" indent="-359410"/>
            <a:r>
              <a:rPr lang="sk-SK">
                <a:ea typeface="Verdana"/>
                <a:cs typeface="Verdana"/>
              </a:rPr>
              <a:t>Povinnosť uhrádzať všetky pohľadávky rovnakým dielom (alikvotne).</a:t>
            </a:r>
          </a:p>
          <a:p>
            <a:pPr marL="719455" lvl="1" indent="-359410"/>
            <a:r>
              <a:rPr lang="sk-SK"/>
              <a:t>V opačnom prípade:</a:t>
            </a:r>
            <a:endParaRPr lang="sk-SK">
              <a:ea typeface="Verdana"/>
              <a:cs typeface="Verdana"/>
            </a:endParaRPr>
          </a:p>
          <a:p>
            <a:pPr marL="1079500" lvl="2" indent="-359410"/>
            <a:r>
              <a:rPr lang="sk-SK" b="1"/>
              <a:t>Pozor! Trestný čin!</a:t>
            </a:r>
            <a:endParaRPr lang="sk-SK" b="1">
              <a:ea typeface="Verdana"/>
              <a:cs typeface="Verdana"/>
            </a:endParaRPr>
          </a:p>
          <a:p>
            <a:pPr marL="1362075" lvl="2" indent="-285750">
              <a:buFontTx/>
              <a:buChar char="-"/>
            </a:pPr>
            <a:r>
              <a:rPr lang="sk-SK" sz="1900">
                <a:ea typeface="Verdana"/>
                <a:cs typeface="Verdana"/>
              </a:rPr>
              <a:t>Ak platobne neschopný dlžník zmarí čo i len čiastočné uspokojenie veriteľa tým že zvýhodní jedného alebo viacerých veriteľov. Trestná sadzba do 2, resp. 8 rokov.</a:t>
            </a:r>
          </a:p>
          <a:p>
            <a:pPr marL="1362075" lvl="2" indent="-285750">
              <a:buFontTx/>
              <a:buChar char="-"/>
            </a:pPr>
            <a:r>
              <a:rPr lang="sk-SK" sz="1900">
                <a:ea typeface="Verdana"/>
                <a:cs typeface="Verdana"/>
              </a:rPr>
              <a:t>Veriteľ si môže uplatniť náhradu škody.</a:t>
            </a:r>
          </a:p>
          <a:p>
            <a:pPr marL="1079500" lvl="2" indent="-359410"/>
            <a:r>
              <a:rPr lang="sk-SK" sz="1900"/>
              <a:t>Odporovateľnosť pri konkurze</a:t>
            </a:r>
            <a:endParaRPr lang="sk-SK" sz="1900">
              <a:ea typeface="Verdana"/>
              <a:cs typeface="Verdana"/>
            </a:endParaRPr>
          </a:p>
          <a:p>
            <a:pPr marL="1419225" lvl="2" indent="-342900">
              <a:buFontTx/>
              <a:buChar char="-"/>
              <a:tabLst>
                <a:tab pos="1076325" algn="l"/>
              </a:tabLst>
            </a:pPr>
            <a:r>
              <a:rPr lang="sk-SK" sz="1900">
                <a:ea typeface="Verdana"/>
                <a:cs typeface="Verdana"/>
              </a:rPr>
              <a:t>Správcom alebo Veriteľom. Lehota na uplatnenie odporovateľnosti do 1 roku od vyhlásenia konkurzu</a:t>
            </a:r>
          </a:p>
          <a:p>
            <a:pPr marL="1077595" lvl="2" indent="-361950"/>
            <a:r>
              <a:rPr lang="sk-SK" sz="1900">
                <a:ea typeface="Verdana"/>
                <a:cs typeface="Verdana"/>
              </a:rPr>
              <a:t>Eventuálne je možné uplatniť odporovateľnosť aj podľa občianskoprávnych predpisov</a:t>
            </a:r>
          </a:p>
          <a:p>
            <a:pPr marL="359410" indent="-359410"/>
            <a:r>
              <a:rPr lang="sk-SK">
                <a:ea typeface="Verdana"/>
                <a:cs typeface="Verdana"/>
              </a:rPr>
              <a:t>Sú mzdy, dane a odvody výnimka?</a:t>
            </a:r>
          </a:p>
          <a:p>
            <a:pPr marL="719455" lvl="1" indent="-359410"/>
            <a:r>
              <a:rPr lang="sk-SK">
                <a:ea typeface="Verdana"/>
                <a:cs typeface="Verdana"/>
              </a:rPr>
              <a:t>V zásade sa majú alikvotne uhrádzať aj platy, dane a odvody</a:t>
            </a:r>
          </a:p>
          <a:p>
            <a:pPr marL="719455" lvl="1" indent="-359410"/>
            <a:r>
              <a:rPr lang="sk-SK">
                <a:ea typeface="Verdana"/>
                <a:cs typeface="Verdana"/>
              </a:rPr>
              <a:t>V súčasnosti existuje možnosť odloženia povinnosti, prípadne je potrebné skúsiť ďalšie možnosti odkladu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k-SK"/>
              <a:t>Alikvotné uspokojenie veriteľov - odporovateľnosť</a:t>
            </a:r>
            <a:endParaRPr lang="sk-SK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52553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7918B-BA71-4875-A3FC-E9FBFC89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2856697"/>
            <a:ext cx="11040533" cy="459398"/>
          </a:xfrm>
        </p:spPr>
        <p:txBody>
          <a:bodyPr/>
          <a:lstStyle/>
          <a:p>
            <a:r>
              <a:rPr lang="de-AT"/>
              <a:t>6. </a:t>
            </a:r>
            <a:br>
              <a:rPr lang="de-AT"/>
            </a:br>
            <a:r>
              <a:rPr lang="de-AT" err="1"/>
              <a:t>Konkurz</a:t>
            </a:r>
            <a:r>
              <a:rPr lang="de-AT"/>
              <a:t>, resp. </a:t>
            </a:r>
            <a:r>
              <a:rPr lang="de-AT" err="1"/>
              <a:t>reštrukturalizácia</a:t>
            </a:r>
            <a:br>
              <a:rPr lang="de-AT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659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ea typeface="Verdana"/>
                <a:cs typeface="Verdana"/>
              </a:rPr>
              <a:t>Konkurz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59410" indent="-359410"/>
            <a:r>
              <a:rPr lang="sk-SK"/>
              <a:t>Platobná neschopnosť: dlžník má aspoň 2 pohľadávky voči aspoň 2 veriteľom, ktoré nie je schopný plniť dlhšie ako 30 dní po splatnosti. 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/>
              <a:t>Predĺženie: aspoň 2 veritelia, hodnoty záväzkov prevyšujú hodnotu majetku, žiadne pozitívne vyhliadky ďalšieho prevádzkovania podniku.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/>
              <a:t>Povinnosť dlžníka podať návrh na vyhlásenie konkurzu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Pri predĺžení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Lehota na podanie v čase 12.3.-30.4.2020 60 dní (inak 30 </a:t>
            </a:r>
            <a:r>
              <a:rPr lang="sk-SK" err="1"/>
              <a:t>Tage</a:t>
            </a:r>
            <a:r>
              <a:rPr lang="sk-SK"/>
              <a:t>)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Pri porušení negatívne dôsledky pre konateľa (zmluvná pokuta, zodpovednosť za škodu a pod). 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/>
              <a:t>Veriteľský návrh na vyhlásenie konkurzu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Predpoklad: povinnosť veriteľa preukázať platobnú neschopnosť dlžníka (existencia ďalšieho dlžníka a splnenie statných podmienok)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Žiadna špecifická lehota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Plánovaný "zákaz konkurzov", aktuálne vo forme tzv. inštitútu dočasnej ochrany </a:t>
            </a:r>
            <a:endParaRPr lang="sk-SK">
              <a:ea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152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Zodpovednosť konateľa v konkurze</a:t>
            </a:r>
            <a:endParaRPr lang="sk-SK">
              <a:ea typeface="Verdana"/>
              <a:cs typeface="Verdan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59410" indent="-359410"/>
            <a:r>
              <a:rPr lang="sk-SK"/>
              <a:t>Konateľ je povinný podať včas návrh na vyhlásenie konkurzu (v čase 27.3.-30.4.2020 je lehota 60 dní, inak 30 dní odkedy sa spoločnosť dostala do predĺženia, resp. odkedy sa to konateľ dozvedel alebo mohol dozvedieť).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/>
              <a:t>V prípade porušenia povinnosti podať návrh včas - tzv. "zmluvná pokuta" vo výške EUR 12.500 do podstaty a náhrada škody veriteľom (domnienka, že škoda zodpovedá výške neuspokojenej časti pohľadávky)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>
                <a:ea typeface="Verdana"/>
                <a:cs typeface="Verdana"/>
              </a:rPr>
              <a:t>Rozhodnutie o vylúčení</a:t>
            </a:r>
          </a:p>
          <a:p>
            <a:pPr marL="359410" indent="-359410"/>
            <a:r>
              <a:rPr lang="sk-SK"/>
              <a:t>Trestné činy v súvislosti s konkurzom: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Zvýhodňovanie veriteľa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Machinácie v súvislosti s konkurzným a vyrovnacím konaním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Marenie konkurzného a vyrovnacieho konania. </a:t>
            </a:r>
            <a:endParaRPr lang="sk-SK">
              <a:ea typeface="Verdana"/>
              <a:cs typeface="Verdana"/>
            </a:endParaRPr>
          </a:p>
          <a:p>
            <a:pPr marL="359410" indent="-359410">
              <a:buFont typeface="Verdana" panose="020B0604020202020204" pitchFamily="34" charset="0"/>
              <a:buChar char="─"/>
            </a:pPr>
            <a:r>
              <a:rPr lang="sk-SK" sz="2300">
                <a:ea typeface="Verdana"/>
                <a:cs typeface="Verdana"/>
              </a:rPr>
              <a:t>Reštrukturalizácia ako alternatíva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517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7918B-BA71-4875-A3FC-E9FBFC89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2928584"/>
            <a:ext cx="11040533" cy="459398"/>
          </a:xfrm>
        </p:spPr>
        <p:txBody>
          <a:bodyPr/>
          <a:lstStyle/>
          <a:p>
            <a:r>
              <a:rPr lang="sk-SK"/>
              <a:t>7.</a:t>
            </a:r>
            <a:br>
              <a:rPr lang="sk-SK"/>
            </a:br>
            <a:r>
              <a:rPr lang="sk-SK"/>
              <a:t>Balík</a:t>
            </a:r>
            <a:r>
              <a:rPr lang="sk-SK">
                <a:ea typeface="+mj-lt"/>
                <a:cs typeface="+mj-lt"/>
              </a:rPr>
              <a:t> opatrení (COVID-19)</a:t>
            </a:r>
            <a:br>
              <a:rPr lang="sk-SK"/>
            </a:br>
            <a:endParaRPr lang="sk-SK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7258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COVID-19 opatrenia v oblasti spravodlivosti a súdnictva</a:t>
            </a:r>
            <a:endParaRPr lang="sk-SK">
              <a:ea typeface="Verdana"/>
              <a:cs typeface="Verdan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59410" indent="-359410"/>
            <a:r>
              <a:rPr lang="sk-SK"/>
              <a:t>Predĺženie premlčacej lehoty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>
                <a:ea typeface="Verdana"/>
                <a:cs typeface="Verdana"/>
              </a:rPr>
              <a:t>Občianskoprávne lehoty: do 30.04.2020 žiadne premlčanie pohľadávok, ktoré by inak boli premlčané počas 27.03.-30.04.2020. Premlčacie doby, ktoré uplynuli medzi 12.03.-27.03.2020, neuplynú skôr ako 30 dní od 27.03.2020. </a:t>
            </a:r>
          </a:p>
          <a:p>
            <a:pPr marL="719455" lvl="1" indent="-359410"/>
            <a:r>
              <a:rPr lang="sk-SK">
                <a:ea typeface="Verdana"/>
                <a:cs typeface="Verdana"/>
              </a:rPr>
              <a:t>Zákonné a súdne procesné lehoty: do 30.04.2020 lehoty neplynú.</a:t>
            </a:r>
            <a:endParaRPr lang="sk-SK"/>
          </a:p>
          <a:p>
            <a:pPr marL="719455" lvl="1" indent="-359410"/>
            <a:r>
              <a:rPr lang="sk">
                <a:ea typeface="+mn-lt"/>
                <a:cs typeface="+mn-lt"/>
              </a:rPr>
              <a:t>Lehoty budú pravdepodobne predĺžené.</a:t>
            </a:r>
            <a:endParaRPr lang="sk-SK"/>
          </a:p>
          <a:p>
            <a:pPr marL="359410" indent="-359410"/>
            <a:r>
              <a:rPr lang="sk-SK">
                <a:ea typeface="+mn-lt"/>
                <a:cs typeface="+mn-lt"/>
              </a:rPr>
              <a:t>Súdne pojednávania do 30.04.2020 iba v neodkladných veciach</a:t>
            </a:r>
            <a:endParaRPr lang="sk-SK"/>
          </a:p>
          <a:p>
            <a:pPr marL="359410" indent="-359410"/>
            <a:r>
              <a:rPr lang="sk-SK">
                <a:ea typeface="+mn-lt"/>
                <a:cs typeface="+mn-lt"/>
              </a:rPr>
              <a:t>Do 30.04.2020 sa nebudú vykonávať záložné práva a dražby</a:t>
            </a:r>
            <a:endParaRPr lang="sk-SK"/>
          </a:p>
          <a:p>
            <a:pPr marL="359410" indent="-359410"/>
            <a:r>
              <a:rPr lang="sk-SK"/>
              <a:t>Konkurz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>
                <a:ea typeface="+mn-lt"/>
                <a:cs typeface="+mn-lt"/>
              </a:rPr>
              <a:t>Ak nastane predĺženie v období od 27.03.2020-30.04.2020, dlžník má po novom 60 dní (namiesto doterajších 30 dní) na podanie návrhu na vyhlásenie konkurzu. </a:t>
            </a:r>
            <a:endParaRPr lang="sk-SK"/>
          </a:p>
          <a:p>
            <a:pPr marL="719455" lvl="1" indent="-359410"/>
            <a:r>
              <a:rPr lang="sk-SK">
                <a:ea typeface="Verdana"/>
                <a:cs typeface="Verdana"/>
              </a:rPr>
              <a:t>Diskutuje sa o "zákaze konkurzov" do konca roku 2020, </a:t>
            </a:r>
            <a:r>
              <a:rPr lang="sk-SK" err="1">
                <a:ea typeface="Verdana"/>
                <a:cs typeface="Verdana"/>
              </a:rPr>
              <a:t>t.j</a:t>
            </a:r>
            <a:r>
              <a:rPr lang="sk-SK">
                <a:ea typeface="Verdana"/>
                <a:cs typeface="Verdana"/>
              </a:rPr>
              <a:t>. žiadna povinnosť podať návrh na vyhlásenie konkurzu, resp. súdy nebudú prihliadať na podané návrhy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135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COVID-19 opatrenia – </a:t>
            </a:r>
            <a:r>
              <a:rPr lang="sk-SK">
                <a:ea typeface="+mj-lt"/>
                <a:cs typeface="+mj-lt"/>
              </a:rPr>
              <a:t>Zmena lehôt a formálnych náležitostí </a:t>
            </a:r>
            <a:endParaRPr lang="sk-SK" b="0">
              <a:ea typeface="+mj-lt"/>
              <a:cs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59410" indent="-359410"/>
            <a:r>
              <a:rPr lang="sk-SK">
                <a:ea typeface="Verdana"/>
                <a:cs typeface="Verdana"/>
              </a:rPr>
              <a:t>Daňové priznanie: lehota do konca mesiaca, v ktorom bude ohlásený koniec výnimočnej situácie</a:t>
            </a:r>
          </a:p>
          <a:p>
            <a:pPr marL="359410" indent="-359410"/>
            <a:r>
              <a:rPr lang="sk-SK">
                <a:ea typeface="Verdana"/>
                <a:cs typeface="Verdana"/>
              </a:rPr>
              <a:t>Do konca mesiaca, v ktorom bude ohlásený koniec výnimočnej situácie nie sú splatné žiadne daňové nedoplatky</a:t>
            </a:r>
          </a:p>
          <a:p>
            <a:pPr marL="359410" indent="-359410"/>
            <a:r>
              <a:rPr lang="sk-SK">
                <a:ea typeface="Verdana"/>
                <a:cs typeface="Verdana"/>
              </a:rPr>
              <a:t>Pozastavenie daňových exekúcií, a to do konca mesiaca, v ktorom bude ohlásený koniec výnimočnej situácie</a:t>
            </a:r>
            <a:endParaRPr lang="sk-SK">
              <a:ea typeface="+mn-lt"/>
              <a:cs typeface="+mn-lt"/>
            </a:endParaRPr>
          </a:p>
          <a:p>
            <a:pPr marL="359410" indent="-359410"/>
            <a:r>
              <a:rPr lang="sk-SK">
                <a:ea typeface="Verdana"/>
                <a:cs typeface="Verdana"/>
              </a:rPr>
              <a:t>Zoznam dlžníkov na odvodoch nebude aktualizovaný</a:t>
            </a:r>
            <a:endParaRPr lang="sk-SK"/>
          </a:p>
          <a:p>
            <a:pPr marL="359410" indent="-359410"/>
            <a:r>
              <a:rPr lang="sk-SK">
                <a:ea typeface="Verdana"/>
                <a:cs typeface="Verdana"/>
              </a:rPr>
              <a:t>Počas výnimočnej situácie sa nebudú konať daňové kontroly a udeľovať pokuty</a:t>
            </a:r>
            <a:endParaRPr lang="sk-SK"/>
          </a:p>
          <a:p>
            <a:pPr marL="359410" indent="-359410"/>
            <a:r>
              <a:rPr lang="sk-SK">
                <a:ea typeface="Verdana"/>
                <a:cs typeface="Verdana"/>
              </a:rPr>
              <a:t>Odvody: Pozastavenie lehoty na platbu odvodov za marec 2020 až do júla 2020 v prípade, ak došlo k poklesu tržieb o viac ako 40% za porovnateľné obdobie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062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ea typeface="+mj-lt"/>
                <a:cs typeface="+mj-lt"/>
              </a:rPr>
              <a:t>COVID-19 opatrenia – </a:t>
            </a:r>
            <a:r>
              <a:rPr lang="sk-SK"/>
              <a:t>Zmena lehôt a formálnych náležitostí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59410" indent="-359410"/>
            <a:r>
              <a:rPr lang="sk-SK"/>
              <a:t>Bankové úvery: posunutie splátok až o 9 mesiacov pre fyzické osoby, malé a stredné podniky 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/>
              <a:t>Lízingy: </a:t>
            </a:r>
            <a:r>
              <a:rPr lang="sk-SK">
                <a:ea typeface="+mn-lt"/>
                <a:cs typeface="+mn-lt"/>
              </a:rPr>
              <a:t>posunutie splátok až o</a:t>
            </a:r>
            <a:r>
              <a:rPr lang="sk-SK"/>
              <a:t> 3 mesiace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/>
              <a:t>Spoločnosti môžu prijímať rozhodnutia kolektívnych orgánov vo forme per </a:t>
            </a:r>
            <a:r>
              <a:rPr lang="sk-SK" err="1"/>
              <a:t>rollam</a:t>
            </a:r>
            <a:r>
              <a:rPr lang="sk-SK"/>
              <a:t> aj v prípadoch, kedy to výslovne nepredpokladá spoločenská zmluva, resp. stanovy. Dôležité najmä pri: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Pokynoch pre konateľov, opatreniach na prekonanie krízy a pod. 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Schválenie účtovnej závierky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Rozhodnutie o rozdelení, resp. použití zisku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Rozhodnutie o mimoriadnych opatreniach, schválenie úverov, predaja majetku, prípadne vstup do likvidácie a pod. 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Nájomné - aktuálne prebiehajúce diskusie o 2 </a:t>
            </a:r>
            <a:r>
              <a:rPr lang="sk-SK" err="1"/>
              <a:t>variantách</a:t>
            </a:r>
            <a:endParaRPr lang="sk-SK" err="1">
              <a:ea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235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7562" y="360563"/>
            <a:ext cx="11040533" cy="333741"/>
          </a:xfrm>
        </p:spPr>
        <p:txBody>
          <a:bodyPr/>
          <a:lstStyle/>
          <a:p>
            <a:r>
              <a:rPr lang="sk-SK"/>
              <a:t>Krátky prehľad ostatných opatrení</a:t>
            </a:r>
            <a:endParaRPr lang="sk-SK">
              <a:ea typeface="Verdana"/>
              <a:cs typeface="Verdan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59410" indent="-359410"/>
            <a:r>
              <a:rPr lang="sk-SK"/>
              <a:t>Zmeny v Zákonníku práce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Konto pracovného času pre všetkých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Možnosť nariadenia </a:t>
            </a:r>
            <a:r>
              <a:rPr lang="sk-SK" err="1"/>
              <a:t>home</a:t>
            </a:r>
            <a:r>
              <a:rPr lang="sk-SK"/>
              <a:t> </a:t>
            </a:r>
            <a:r>
              <a:rPr lang="sk-SK" err="1"/>
              <a:t>office</a:t>
            </a:r>
            <a:endParaRPr lang="sk-SK" err="1">
              <a:ea typeface="Verdana"/>
              <a:cs typeface="Verdana"/>
            </a:endParaRPr>
          </a:p>
          <a:p>
            <a:pPr marL="719455" lvl="1" indent="-359410"/>
            <a:r>
              <a:rPr lang="sk-SK"/>
              <a:t>“</a:t>
            </a:r>
            <a:r>
              <a:rPr lang="sk-SK" err="1"/>
              <a:t>Kurzarbeit</a:t>
            </a:r>
            <a:r>
              <a:rPr lang="sk-SK"/>
              <a:t>”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/>
              <a:t>Dotácie miezd,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/>
              <a:t>Bankové záruky,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/>
              <a:t>Ďalšie opatrenia v príprave.</a:t>
            </a:r>
            <a:endParaRPr lang="sk-SK">
              <a:ea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de-AT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52059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0" y="6477001"/>
            <a:ext cx="1905000" cy="1692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50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D94F91-D075-44E2-9823-09F2418A0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0849" y="2792609"/>
            <a:ext cx="4213083" cy="277812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400" b="0" i="1" baseline="0">
                <a:solidFill>
                  <a:schemeClr val="bg1"/>
                </a:solidFill>
              </a:defRPr>
            </a:lvl1pPr>
          </a:lstStyle>
          <a:p>
            <a:r>
              <a:rPr lang="cs-CZ" noProof="0"/>
              <a:t>Czech Republic</a:t>
            </a:r>
            <a:endParaRPr lang="en-GB" noProof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B004EAD-563E-4830-B50E-3292363530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60848" y="3240284"/>
            <a:ext cx="4213083" cy="2377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342900" indent="0"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200" b="1">
                <a:solidFill>
                  <a:schemeClr val="bg1"/>
                </a:solidFill>
              </a:defRPr>
            </a:lvl3pPr>
            <a:lvl4pPr marL="1028700" indent="0">
              <a:buNone/>
              <a:defRPr sz="1200" b="1">
                <a:solidFill>
                  <a:schemeClr val="bg1"/>
                </a:solidFill>
              </a:defRPr>
            </a:lvl4pPr>
            <a:lvl5pPr marL="13716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/>
              <a:t>Eversheds Sutherland</a:t>
            </a:r>
            <a:endParaRPr lang="en-GB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DBE4C59-D5E5-4AAE-A05E-5B0CDFE0F9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60848" y="3484821"/>
            <a:ext cx="4213083" cy="5682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200" b="1">
                <a:solidFill>
                  <a:schemeClr val="bg1"/>
                </a:solidFill>
              </a:defRPr>
            </a:lvl3pPr>
            <a:lvl4pPr marL="1028700" indent="0">
              <a:buNone/>
              <a:defRPr sz="1200" b="1">
                <a:solidFill>
                  <a:schemeClr val="bg1"/>
                </a:solidFill>
              </a:defRPr>
            </a:lvl4pPr>
            <a:lvl5pPr marL="13716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 panose="020B0604030504040204" pitchFamily="34" charset="0"/>
              <a:buNone/>
              <a:tabLst/>
            </a:pPr>
            <a:r>
              <a:rPr lang="cs-CZ" noProof="0"/>
              <a:t>T: +420 255 706 500</a:t>
            </a:r>
          </a:p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 panose="020B0604030504040204" pitchFamily="34" charset="0"/>
              <a:buNone/>
              <a:tabLst/>
            </a:pPr>
            <a:r>
              <a:rPr lang="cs-CZ" noProof="0"/>
              <a:t>E: praha@eversheds-sutherland.cz</a:t>
            </a:r>
            <a:endParaRPr lang="en-GB" noProof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D47999F-94B2-4D32-9894-045800D888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60847" y="4059863"/>
            <a:ext cx="4213083" cy="9460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200" b="1">
                <a:solidFill>
                  <a:schemeClr val="bg1"/>
                </a:solidFill>
              </a:defRPr>
            </a:lvl3pPr>
            <a:lvl4pPr marL="1028700" indent="0">
              <a:buNone/>
              <a:defRPr sz="1200" b="1">
                <a:solidFill>
                  <a:schemeClr val="bg1"/>
                </a:solidFill>
              </a:defRPr>
            </a:lvl4pPr>
            <a:lvl5pPr marL="13716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err="1"/>
              <a:t>Oasis</a:t>
            </a:r>
            <a:r>
              <a:rPr lang="cs-CZ" noProof="0"/>
              <a:t> Florenc</a:t>
            </a:r>
          </a:p>
          <a:p>
            <a:pPr lvl="0"/>
            <a:r>
              <a:rPr lang="cs-CZ" noProof="0"/>
              <a:t>Pobřežní 394/12</a:t>
            </a:r>
          </a:p>
          <a:p>
            <a:pPr lvl="0"/>
            <a:r>
              <a:rPr lang="cs-CZ" noProof="0"/>
              <a:t>Praha 8, 186 00</a:t>
            </a:r>
          </a:p>
          <a:p>
            <a:pPr lvl="0"/>
            <a:r>
              <a:rPr lang="cs-CZ" noProof="0"/>
              <a:t>Czech Republic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3089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7918B-BA71-4875-A3FC-E9FBFC89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de-AT"/>
            </a:br>
            <a:br>
              <a:rPr lang="sk-SK"/>
            </a:br>
            <a:br>
              <a:rPr lang="sk-SK"/>
            </a:br>
            <a:r>
              <a:rPr lang="sk-SK"/>
              <a:t>1.</a:t>
            </a:r>
            <a:br>
              <a:rPr lang="sk-SK"/>
            </a:br>
            <a:r>
              <a:rPr lang="sk-SK"/>
              <a:t>Platobná disciplína, výkon funkcie štatutárneho orgánu a jeho zodpovednosť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06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Platobná disciplína, zásady výkonu funkcie štatutárneho orgánu 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59410" indent="-359410"/>
            <a:r>
              <a:rPr lang="sk-SK"/>
              <a:t>Konatelia spoločnosti musia mať prehľad o spoločnosti a podnikať takým spôsobom, aby mohli plniť zmluvy a záväzky.</a:t>
            </a:r>
            <a:endParaRPr lang="en-US"/>
          </a:p>
          <a:p>
            <a:pPr marL="359410" indent="-359410"/>
            <a:r>
              <a:rPr lang="sk-SK"/>
              <a:t>Splatné pohľadávky sa v princípe majú uhrádzať.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/>
              <a:t>Ak pohľadávku nie je možné uhradiť: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Prichádza do úvahy právny dôvod, ktorý by umožnil (dočasné) prerušenie platobnej povinnosti (ako napr. „vyššia moc“)?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Rokovania o zohľadnení situácie / odklade platobnej povinnosti?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Sú splnené predpoklady na vyhlásenie konkurzu?</a:t>
            </a:r>
            <a:endParaRPr lang="sk-SK">
              <a:ea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04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Zodpovednosť štatutárneho orgánu </a:t>
            </a:r>
            <a:r>
              <a:rPr lang="de-DE"/>
              <a:t>–</a:t>
            </a:r>
            <a:r>
              <a:rPr lang="sk-SK"/>
              <a:t> všeobecne</a:t>
            </a:r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59410" indent="-359410"/>
            <a:r>
              <a:rPr lang="sk-SK"/>
              <a:t>Štatutárny orgán voči spoločnosti / spoločníkom osobne zodpovedá celým svojim majetkom, ak sa dopustil porušenia povinností vyplývajúcich z právnych predpisov, stanov alebo uznesení spoločníkov.</a:t>
            </a:r>
            <a:endParaRPr lang="en-US"/>
          </a:p>
          <a:p>
            <a:pPr marL="359410" indent="-359410"/>
            <a:r>
              <a:rPr lang="sk-SK"/>
              <a:t>Zodpovednosť sa neuplatní, ak</a:t>
            </a:r>
            <a:endParaRPr lang="de-DE">
              <a:ea typeface="Verdana"/>
              <a:cs typeface="Verdana"/>
            </a:endParaRPr>
          </a:p>
          <a:p>
            <a:pPr marL="719455" lvl="1" indent="-359410"/>
            <a:r>
              <a:rPr lang="sk-SK"/>
              <a:t>Konateľ preukáže, že konal s odbornou starostlivosťou a v dobrej viere,</a:t>
            </a:r>
            <a:endParaRPr lang="sk-SK">
              <a:ea typeface="Verdana"/>
              <a:cs typeface="Verdana"/>
            </a:endParaRPr>
          </a:p>
          <a:p>
            <a:pPr marL="0" lvl="1" indent="0" algn="just">
              <a:buNone/>
            </a:pPr>
            <a:r>
              <a:rPr lang="sk-SK"/>
              <a:t>	 ALEBO</a:t>
            </a:r>
            <a:endParaRPr lang="de-DE"/>
          </a:p>
          <a:p>
            <a:pPr marL="719455" lvl="1" indent="-359410"/>
            <a:r>
              <a:rPr lang="sk-SK"/>
              <a:t>Konateľ konal na základe uznesenia spoločníkov. Táto výnimka avšak neplatí ak:</a:t>
            </a:r>
            <a:endParaRPr lang="de-DE">
              <a:ea typeface="Verdana"/>
              <a:cs typeface="Verdana"/>
            </a:endParaRPr>
          </a:p>
          <a:p>
            <a:pPr marL="1439545" lvl="3" indent="-359410"/>
            <a:r>
              <a:rPr lang="sk-SK"/>
              <a:t>Takéto uznesenie je rozpore so zákonom, spoločenskou zmluvou či stanovami,</a:t>
            </a:r>
            <a:endParaRPr lang="sk-SK">
              <a:ea typeface="Verdana"/>
              <a:cs typeface="Verdana"/>
            </a:endParaRPr>
          </a:p>
          <a:p>
            <a:pPr marL="1439545" lvl="3" indent="-359410"/>
            <a:r>
              <a:rPr lang="sk-SK"/>
              <a:t>By došlo k spáchaniu trestného činu,</a:t>
            </a:r>
            <a:endParaRPr lang="de-DE">
              <a:ea typeface="Verdana"/>
              <a:cs typeface="Verdana"/>
            </a:endParaRPr>
          </a:p>
          <a:p>
            <a:pPr marL="1439545" lvl="3" indent="-359410"/>
            <a:r>
              <a:rPr lang="sk-SK"/>
              <a:t>Sa jedná o povinnosť podania návrhu na vyhlásenie konkurzu.</a:t>
            </a:r>
            <a:endParaRPr lang="de-DE">
              <a:ea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59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7918B-BA71-4875-A3FC-E9FBFC89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2. </a:t>
            </a:r>
            <a:br>
              <a:rPr lang="sk-SK"/>
            </a:br>
            <a:r>
              <a:rPr lang="sk-SK"/>
              <a:t>Vyššia moc </a:t>
            </a:r>
            <a:r>
              <a:rPr lang="de-AT"/>
              <a:t>– </a:t>
            </a:r>
            <a:r>
              <a:rPr lang="de-AT" err="1"/>
              <a:t>vis</a:t>
            </a:r>
            <a:r>
              <a:rPr lang="de-AT"/>
              <a:t> maior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17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732" y="432000"/>
            <a:ext cx="11040533" cy="333741"/>
          </a:xfrm>
        </p:spPr>
        <p:txBody>
          <a:bodyPr/>
          <a:lstStyle/>
          <a:p>
            <a:r>
              <a:rPr lang="sk-SK"/>
              <a:t>Vyššia moc – vis maior</a:t>
            </a:r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sk-SK"/>
              <a:t>Prekážka plnenia zmluvy – neoslobodzuje od povinnosti platiť,</a:t>
            </a:r>
            <a:endParaRPr lang="de-DE"/>
          </a:p>
          <a:p>
            <a:r>
              <a:rPr lang="sk-SK"/>
              <a:t>Prekážka je objektívna a nie je ovplyvniteľná zmluvnými stranami,</a:t>
            </a:r>
            <a:endParaRPr lang="de-DE"/>
          </a:p>
          <a:p>
            <a:r>
              <a:rPr lang="sk-SK"/>
              <a:t>Bráni zmluvným stranám plniť zmluvu a neočakáva sa, že zmluvná strana môže túto prekážku prekonať,</a:t>
            </a:r>
          </a:p>
          <a:p>
            <a:r>
              <a:rPr lang="sk-SK"/>
              <a:t>V čase plnenia zmluvy nebola daná prekážka predvídateľná,</a:t>
            </a:r>
          </a:p>
          <a:p>
            <a:r>
              <a:rPr lang="sk-SK"/>
              <a:t>Zmluvná strana, ktorej plnenie bolo zamedzené, nebola v omeškaní v momente vzniku udalosti vis maior,  </a:t>
            </a:r>
          </a:p>
          <a:p>
            <a:r>
              <a:rPr lang="sk-SK"/>
              <a:t>Prekážka nebola spôsobená zlou ekonomickou situáciou zmluvnej strany.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>
            <a:normAutofit fontScale="92500" lnSpcReduction="10000"/>
          </a:bodyPr>
          <a:lstStyle/>
          <a:p>
            <a:r>
              <a:rPr lang="sk-SK"/>
              <a:t>Definícia</a:t>
            </a:r>
            <a:r>
              <a:rPr lang="de-AT"/>
              <a:t>: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58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732" y="432000"/>
            <a:ext cx="11040533" cy="333741"/>
          </a:xfrm>
        </p:spPr>
        <p:txBody>
          <a:bodyPr/>
          <a:lstStyle/>
          <a:p>
            <a:r>
              <a:rPr lang="sk-SK"/>
              <a:t>Vyššia moc – vis maior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59410" indent="-359410"/>
            <a:r>
              <a:rPr lang="sk-SK"/>
              <a:t>OBZ obsahuje ustanovenie ohľadom udalosti vis </a:t>
            </a:r>
            <a:r>
              <a:rPr lang="sk-SK" err="1"/>
              <a:t>maior</a:t>
            </a:r>
            <a:r>
              <a:rPr lang="sk-SK"/>
              <a:t>,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/>
              <a:t>Pokiaľ ide o zmluvné vzťahy podľa občianskeho práva, vis </a:t>
            </a:r>
            <a:r>
              <a:rPr lang="sk-SK" err="1"/>
              <a:t>maior</a:t>
            </a:r>
            <a:r>
              <a:rPr lang="sk-SK"/>
              <a:t> sa vo všeobecnosti neuznáva, ak nie je dohodnuté inak,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/>
              <a:t>Zmluvné strany si môžu dohodnúť čo sa považuje za vis </a:t>
            </a:r>
            <a:r>
              <a:rPr lang="sk-SK" err="1"/>
              <a:t>maior</a:t>
            </a:r>
            <a:r>
              <a:rPr lang="sk-SK"/>
              <a:t> a aj právne následky </a:t>
            </a:r>
            <a:endParaRPr lang="sk-SK">
              <a:ea typeface="Verdana"/>
              <a:cs typeface="Verdana"/>
            </a:endParaRPr>
          </a:p>
          <a:p>
            <a:pPr marL="359410" indent="-359410"/>
            <a:r>
              <a:rPr lang="sk-SK"/>
              <a:t>Zmluvné strany sa môžu dohodnúť na právnych následkoch podľa ich vôle: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ktoré udalosti sa považujú za udalosti vis </a:t>
            </a:r>
            <a:r>
              <a:rPr lang="sk-SK" err="1"/>
              <a:t>maior</a:t>
            </a:r>
            <a:r>
              <a:rPr lang="sk-SK"/>
              <a:t>,</a:t>
            </a:r>
            <a:endParaRPr lang="sk-SK">
              <a:ea typeface="Verdana"/>
              <a:cs typeface="Verdana"/>
            </a:endParaRPr>
          </a:p>
          <a:p>
            <a:pPr marL="719455" lvl="1" indent="-359410"/>
            <a:r>
              <a:rPr lang="sk-SK"/>
              <a:t>Trvanie vis </a:t>
            </a:r>
            <a:r>
              <a:rPr lang="sk-SK" err="1"/>
              <a:t>maior</a:t>
            </a:r>
            <a:r>
              <a:rPr lang="sk-SK"/>
              <a:t> udalosti a dôsledky (napr. do jedného mesiaca: pozastavenie plnenia zmluvy, pri viac ako jednom mesiaci: ukončenie zmluvy).</a:t>
            </a:r>
            <a:endParaRPr lang="sk-SK">
              <a:ea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>
            <a:normAutofit fontScale="92500" lnSpcReduction="10000"/>
          </a:bodyPr>
          <a:lstStyle/>
          <a:p>
            <a:r>
              <a:rPr lang="sk-SK"/>
              <a:t>Zákonná úprava verzus Zmluvná úprava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7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732" y="432000"/>
            <a:ext cx="11040533" cy="333741"/>
          </a:xfrm>
        </p:spPr>
        <p:txBody>
          <a:bodyPr/>
          <a:lstStyle/>
          <a:p>
            <a:r>
              <a:rPr lang="sk-SK"/>
              <a:t>Vyššia moc – vis maior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sk-SK"/>
              <a:t>Dočasné pozastavenie zmluvy,</a:t>
            </a:r>
            <a:endParaRPr lang="de-DE"/>
          </a:p>
          <a:p>
            <a:r>
              <a:rPr lang="sk-SK"/>
              <a:t>Oslobodenie od nárokov na náhradu škody,</a:t>
            </a:r>
          </a:p>
          <a:p>
            <a:r>
              <a:rPr lang="sk-SK"/>
              <a:t>Výpovedný dôvod</a:t>
            </a:r>
            <a:endParaRPr lang="de-DE"/>
          </a:p>
          <a:p>
            <a:r>
              <a:rPr lang="sk-SK"/>
              <a:t>Automatické ukončenie zmluvy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D9B25F7-EBB2-4598-95DE-D07611032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765741"/>
            <a:ext cx="11040533" cy="377825"/>
          </a:xfrm>
        </p:spPr>
        <p:txBody>
          <a:bodyPr>
            <a:normAutofit fontScale="92500" lnSpcReduction="10000"/>
          </a:bodyPr>
          <a:lstStyle/>
          <a:p>
            <a:r>
              <a:rPr lang="sk-SK"/>
              <a:t>Možné právne následky</a:t>
            </a:r>
            <a:r>
              <a:rPr lang="de-AT"/>
              <a:t>: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409345"/>
      </p:ext>
    </p:extLst>
  </p:cSld>
  <p:clrMapOvr>
    <a:masterClrMapping/>
  </p:clrMapOvr>
</p:sld>
</file>

<file path=ppt/theme/theme1.xml><?xml version="1.0" encoding="utf-8"?>
<a:theme xmlns:a="http://schemas.openxmlformats.org/drawingml/2006/main" name="Eversheds purple">
  <a:themeElements>
    <a:clrScheme name="evpurple">
      <a:dk1>
        <a:srgbClr val="000000"/>
      </a:dk1>
      <a:lt1>
        <a:sysClr val="window" lastClr="FFFFFF"/>
      </a:lt1>
      <a:dk2>
        <a:srgbClr val="CD051D"/>
      </a:dk2>
      <a:lt2>
        <a:srgbClr val="CAD100"/>
      </a:lt2>
      <a:accent1>
        <a:srgbClr val="711F7E"/>
      </a:accent1>
      <a:accent2>
        <a:srgbClr val="0066B2"/>
      </a:accent2>
      <a:accent3>
        <a:srgbClr val="5BC5F2"/>
      </a:accent3>
      <a:accent4>
        <a:srgbClr val="2F912D"/>
      </a:accent4>
      <a:accent5>
        <a:srgbClr val="FEC600"/>
      </a:accent5>
      <a:accent6>
        <a:srgbClr val="F39100"/>
      </a:accent6>
      <a:hlink>
        <a:srgbClr val="E1326B"/>
      </a:hlink>
      <a:folHlink>
        <a:srgbClr val="BEC3C6"/>
      </a:folHlink>
    </a:clrScheme>
    <a:fontScheme name="All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ershedsSutherland - 16x9 purple.potx" id="{CBD849B8-8F4A-4924-8AB0-D17AFA05381B}" vid="{6EC5B14D-25EF-4B4C-9C13-48CCFC63E1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A924545A392D499122E810D628B25F" ma:contentTypeVersion="4" ma:contentTypeDescription="Vytvoří nový dokument" ma:contentTypeScope="" ma:versionID="e3d9cef0f2a536b71d2afc55b124dd78">
  <xsd:schema xmlns:xsd="http://www.w3.org/2001/XMLSchema" xmlns:xs="http://www.w3.org/2001/XMLSchema" xmlns:p="http://schemas.microsoft.com/office/2006/metadata/properties" xmlns:ns2="c32b8ae2-d8fc-4da0-8eb7-e5636014fdce" targetNamespace="http://schemas.microsoft.com/office/2006/metadata/properties" ma:root="true" ma:fieldsID="bdcb7a68bb18178e58921c1a1d8c4e8f" ns2:_="">
    <xsd:import namespace="c32b8ae2-d8fc-4da0-8eb7-e5636014f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2b8ae2-d8fc-4da0-8eb7-e5636014f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6C3853-18AD-452B-99AB-8D67542F607B}">
  <ds:schemaRefs>
    <ds:schemaRef ds:uri="6294579f-000a-4a69-bc40-5df8827d634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4BED5B-1EDA-4D23-AED1-7A92318B3E5F}">
  <ds:schemaRefs>
    <ds:schemaRef ds:uri="c32b8ae2-d8fc-4da0-8eb7-e5636014fd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093531-903B-4197-81C4-ACEFF768D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EvershedsSutherland - 16x9 purple</Template>
  <TotalTime>89</TotalTime>
  <Words>1871</Words>
  <Application>Microsoft Office PowerPoint</Application>
  <PresentationFormat>Širokouhlá</PresentationFormat>
  <Paragraphs>237</Paragraphs>
  <Slides>29</Slides>
  <Notes>20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Symbol</vt:lpstr>
      <vt:lpstr>Symbol,Sans-Serif</vt:lpstr>
      <vt:lpstr>Verdana</vt:lpstr>
      <vt:lpstr>Eversheds purple</vt:lpstr>
      <vt:lpstr>Správa hotovosti a pohľadávok počas COVID-19 krízy</vt:lpstr>
      <vt:lpstr>Obsah</vt:lpstr>
      <vt:lpstr>                  1. Platobná disciplína, výkon funkcie štatutárneho orgánu a jeho zodpovednosť</vt:lpstr>
      <vt:lpstr>Platobná disciplína, zásady výkonu funkcie štatutárneho orgánu </vt:lpstr>
      <vt:lpstr>Zodpovednosť štatutárneho orgánu – všeobecne</vt:lpstr>
      <vt:lpstr>2.  Vyššia moc – vis maior</vt:lpstr>
      <vt:lpstr>Vyššia moc – vis maior</vt:lpstr>
      <vt:lpstr>Vyššia moc – vis maior</vt:lpstr>
      <vt:lpstr>Vyššia moc – vis maior</vt:lpstr>
      <vt:lpstr>3.  Odklad – Dohoda o splátkach – Uznanie dlhu  </vt:lpstr>
      <vt:lpstr>Odklad</vt:lpstr>
      <vt:lpstr>Dohoda o splátkach </vt:lpstr>
      <vt:lpstr>Uznanie dlhu</vt:lpstr>
      <vt:lpstr>Uznanie dlhu formou notárskej zápisnice</vt:lpstr>
      <vt:lpstr>4.  Spoločnosť v kríze</vt:lpstr>
      <vt:lpstr>Spoločnosť v kríze</vt:lpstr>
      <vt:lpstr>Povinnosť konateľa zvolať valné zhromaždenie</vt:lpstr>
      <vt:lpstr>5. Platby v prípade nedostatku likvidity - odporovateľnosť </vt:lpstr>
      <vt:lpstr>Nedostatok likvidity</vt:lpstr>
      <vt:lpstr>Nedostatok likvidity</vt:lpstr>
      <vt:lpstr>6.  Konkurz, resp. reštrukturalizácia </vt:lpstr>
      <vt:lpstr>Konkurz</vt:lpstr>
      <vt:lpstr>Zodpovednosť konateľa v konkurze</vt:lpstr>
      <vt:lpstr>7. Balík opatrení (COVID-19) </vt:lpstr>
      <vt:lpstr>COVID-19 opatrenia v oblasti spravodlivosti a súdnictva</vt:lpstr>
      <vt:lpstr>COVID-19 opatrenia – Zmena lehôt a formálnych náležitostí </vt:lpstr>
      <vt:lpstr>COVID-19 opatrenia – Zmena lehôt a formálnych náležitostí</vt:lpstr>
      <vt:lpstr>Krátky prehľad ostatných opatrení</vt:lpstr>
      <vt:lpstr>Czech Republic</vt:lpstr>
    </vt:vector>
  </TitlesOfParts>
  <Company>Eversheds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Eversheds</dc:creator>
  <cp:lastModifiedBy>Eversheds Suthrerland</cp:lastModifiedBy>
  <cp:revision>3</cp:revision>
  <dcterms:created xsi:type="dcterms:W3CDTF">2018-06-07T11:29:12Z</dcterms:created>
  <dcterms:modified xsi:type="dcterms:W3CDTF">2020-04-15T08:39:10Z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0x0101005BA924545A392D499122E810D628B25F</vt:lpwstr>
  </property>
</Properties>
</file>